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6"/>
  </p:notesMasterIdLst>
  <p:handoutMasterIdLst>
    <p:handoutMasterId r:id="rId127"/>
  </p:handoutMasterIdLst>
  <p:sldIdLst>
    <p:sldId id="662" r:id="rId2"/>
    <p:sldId id="530" r:id="rId3"/>
    <p:sldId id="661" r:id="rId4"/>
    <p:sldId id="731" r:id="rId5"/>
    <p:sldId id="732" r:id="rId6"/>
    <p:sldId id="733" r:id="rId7"/>
    <p:sldId id="734" r:id="rId8"/>
    <p:sldId id="540" r:id="rId9"/>
    <p:sldId id="514" r:id="rId10"/>
    <p:sldId id="654" r:id="rId11"/>
    <p:sldId id="757" r:id="rId12"/>
    <p:sldId id="655" r:id="rId13"/>
    <p:sldId id="624" r:id="rId14"/>
    <p:sldId id="714" r:id="rId15"/>
    <p:sldId id="467" r:id="rId16"/>
    <p:sldId id="520" r:id="rId17"/>
    <p:sldId id="764" r:id="rId18"/>
    <p:sldId id="765" r:id="rId19"/>
    <p:sldId id="695" r:id="rId20"/>
    <p:sldId id="696" r:id="rId21"/>
    <p:sldId id="697" r:id="rId22"/>
    <p:sldId id="698" r:id="rId23"/>
    <p:sldId id="699" r:id="rId24"/>
    <p:sldId id="700" r:id="rId25"/>
    <p:sldId id="701" r:id="rId26"/>
    <p:sldId id="715" r:id="rId27"/>
    <p:sldId id="702" r:id="rId28"/>
    <p:sldId id="735" r:id="rId29"/>
    <p:sldId id="494" r:id="rId30"/>
    <p:sldId id="768" r:id="rId31"/>
    <p:sldId id="518" r:id="rId32"/>
    <p:sldId id="519" r:id="rId33"/>
    <p:sldId id="522" r:id="rId34"/>
    <p:sldId id="704" r:id="rId35"/>
    <p:sldId id="706" r:id="rId36"/>
    <p:sldId id="707" r:id="rId37"/>
    <p:sldId id="709" r:id="rId38"/>
    <p:sldId id="708" r:id="rId39"/>
    <p:sldId id="710" r:id="rId40"/>
    <p:sldId id="711" r:id="rId41"/>
    <p:sldId id="745" r:id="rId42"/>
    <p:sldId id="746" r:id="rId43"/>
    <p:sldId id="737" r:id="rId44"/>
    <p:sldId id="743" r:id="rId45"/>
    <p:sldId id="747" r:id="rId46"/>
    <p:sldId id="738" r:id="rId47"/>
    <p:sldId id="739" r:id="rId48"/>
    <p:sldId id="741" r:id="rId49"/>
    <p:sldId id="740" r:id="rId50"/>
    <p:sldId id="656" r:id="rId51"/>
    <p:sldId id="742" r:id="rId52"/>
    <p:sldId id="658" r:id="rId53"/>
    <p:sldId id="748" r:id="rId54"/>
    <p:sldId id="769" r:id="rId55"/>
    <p:sldId id="744" r:id="rId56"/>
    <p:sldId id="770" r:id="rId57"/>
    <p:sldId id="502" r:id="rId58"/>
    <p:sldId id="771" r:id="rId59"/>
    <p:sldId id="598" r:id="rId60"/>
    <p:sldId id="527" r:id="rId61"/>
    <p:sldId id="528" r:id="rId62"/>
    <p:sldId id="749" r:id="rId63"/>
    <p:sldId id="750" r:id="rId64"/>
    <p:sldId id="751" r:id="rId65"/>
    <p:sldId id="752" r:id="rId66"/>
    <p:sldId id="753" r:id="rId67"/>
    <p:sldId id="758" r:id="rId68"/>
    <p:sldId id="776" r:id="rId69"/>
    <p:sldId id="756" r:id="rId70"/>
    <p:sldId id="755" r:id="rId71"/>
    <p:sldId id="503" r:id="rId72"/>
    <p:sldId id="504" r:id="rId73"/>
    <p:sldId id="773" r:id="rId74"/>
    <p:sldId id="524" r:id="rId75"/>
    <p:sldId id="774" r:id="rId76"/>
    <p:sldId id="775" r:id="rId77"/>
    <p:sldId id="500" r:id="rId78"/>
    <p:sldId id="505" r:id="rId79"/>
    <p:sldId id="763" r:id="rId80"/>
    <p:sldId id="777" r:id="rId81"/>
    <p:sldId id="759" r:id="rId82"/>
    <p:sldId id="351" r:id="rId83"/>
    <p:sldId id="508" r:id="rId84"/>
    <p:sldId id="437" r:id="rId85"/>
    <p:sldId id="511" r:id="rId86"/>
    <p:sldId id="438" r:id="rId87"/>
    <p:sldId id="439" r:id="rId88"/>
    <p:sldId id="442" r:id="rId89"/>
    <p:sldId id="455" r:id="rId90"/>
    <p:sldId id="523" r:id="rId91"/>
    <p:sldId id="512" r:id="rId92"/>
    <p:sldId id="446" r:id="rId93"/>
    <p:sldId id="509" r:id="rId94"/>
    <p:sldId id="664" r:id="rId95"/>
    <p:sldId id="665" r:id="rId96"/>
    <p:sldId id="666" r:id="rId97"/>
    <p:sldId id="667" r:id="rId98"/>
    <p:sldId id="668" r:id="rId99"/>
    <p:sldId id="669" r:id="rId100"/>
    <p:sldId id="670" r:id="rId101"/>
    <p:sldId id="671" r:id="rId102"/>
    <p:sldId id="672" r:id="rId103"/>
    <p:sldId id="673" r:id="rId104"/>
    <p:sldId id="674" r:id="rId105"/>
    <p:sldId id="675" r:id="rId106"/>
    <p:sldId id="676" r:id="rId107"/>
    <p:sldId id="677" r:id="rId108"/>
    <p:sldId id="678" r:id="rId109"/>
    <p:sldId id="679" r:id="rId110"/>
    <p:sldId id="680" r:id="rId111"/>
    <p:sldId id="681" r:id="rId112"/>
    <p:sldId id="682" r:id="rId113"/>
    <p:sldId id="683" r:id="rId114"/>
    <p:sldId id="684" r:id="rId115"/>
    <p:sldId id="685" r:id="rId116"/>
    <p:sldId id="686" r:id="rId117"/>
    <p:sldId id="687" r:id="rId118"/>
    <p:sldId id="688" r:id="rId119"/>
    <p:sldId id="689" r:id="rId120"/>
    <p:sldId id="690" r:id="rId121"/>
    <p:sldId id="691" r:id="rId122"/>
    <p:sldId id="692" r:id="rId123"/>
    <p:sldId id="693" r:id="rId124"/>
    <p:sldId id="694" r:id="rId125"/>
  </p:sldIdLst>
  <p:sldSz cx="9144000" cy="6858000" type="screen4x3"/>
  <p:notesSz cx="9925050" cy="6796088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B00"/>
    <a:srgbClr val="FBB7B7"/>
    <a:srgbClr val="FF6666"/>
    <a:srgbClr val="FF0000"/>
    <a:srgbClr val="FF0080"/>
    <a:srgbClr val="DADD34"/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236" autoAdjust="0"/>
  </p:normalViewPr>
  <p:slideViewPr>
    <p:cSldViewPr>
      <p:cViewPr>
        <p:scale>
          <a:sx n="103" d="100"/>
          <a:sy n="103" d="100"/>
        </p:scale>
        <p:origin x="-480" y="-34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972"/>
        <p:guide pos="3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notesMaster" Target="notesMasters/notesMaster1.xml"/><Relationship Id="rId127" Type="http://schemas.openxmlformats.org/officeDocument/2006/relationships/handoutMaster" Target="handoutMasters/handoutMaster1.xml"/><Relationship Id="rId128" Type="http://schemas.openxmlformats.org/officeDocument/2006/relationships/printerSettings" Target="printerSettings/printerSettings1.bin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109" y="0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DDF2-C6EA-E74A-AE03-E3FFBD43675E}" type="datetimeFigureOut">
              <a:rPr lang="en-US" smtClean="0"/>
              <a:t>21/09/2011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4762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109" y="6454762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C0338-6385-944D-8706-B32062A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3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9925050" cy="67960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5622109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7250" cy="254793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92273" y="3228468"/>
            <a:ext cx="7940504" cy="30578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6454762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622109" y="6454762"/>
            <a:ext cx="4300622" cy="3391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I start ... partly to blame for what follows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352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we could reject this ... but I want to pursue a different approach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we could reject this ... but I want to pursue a </a:t>
            </a:r>
            <a:r>
              <a:rPr lang="en-US" smtClean="0"/>
              <a:t>different approach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This is an overview</a:t>
            </a:r>
            <a:r>
              <a:rPr lang="en-US" baseline="0" dirty="0" smtClean="0"/>
              <a:t> of the project and its aims</a:t>
            </a:r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3900" y="509588"/>
            <a:ext cx="3397250" cy="25479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illustrates problem of identifying</a:t>
            </a:r>
            <a:r>
              <a:rPr lang="en-US" baseline="0" dirty="0" smtClean="0"/>
              <a:t> particular goals of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669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92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93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24139" indent="-3746703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109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217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326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434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D58E951-2A82-7244-AF49-8348786DCE57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94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4213" y="527050"/>
            <a:ext cx="3379787" cy="253365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9852" y="3221431"/>
            <a:ext cx="7194619" cy="30605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2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2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600202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1" y="6245227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25.jpeg"/><Relationship Id="rId5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25.jpeg"/><Relationship Id="rId5" Type="http://schemas.microsoft.com/office/2007/relationships/hdphoto" Target="../media/hdphoto16.wdp"/><Relationship Id="rId6" Type="http://schemas.openxmlformats.org/officeDocument/2006/relationships/image" Target="../media/image26.jpeg"/><Relationship Id="rId7" Type="http://schemas.microsoft.com/office/2007/relationships/hdphoto" Target="../media/hdphoto17.wdp"/><Relationship Id="rId8" Type="http://schemas.openxmlformats.org/officeDocument/2006/relationships/image" Target="../media/image27.jpeg"/><Relationship Id="rId9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106.xml.rels><?xml version="1.0" encoding="UTF-8" standalone="yes"?>
<Relationships xmlns="http://schemas.openxmlformats.org/package/2006/relationships"><Relationship Id="rId11" Type="http://schemas.microsoft.com/office/2007/relationships/hdphoto" Target="../media/hdphoto23.wdp"/><Relationship Id="rId12" Type="http://schemas.microsoft.com/office/2007/relationships/hdphoto" Target="../media/hdphoto2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microsoft.com/office/2007/relationships/hdphoto" Target="../media/hdphoto19.wdp"/><Relationship Id="rId4" Type="http://schemas.openxmlformats.org/officeDocument/2006/relationships/image" Target="../media/image25.jpeg"/><Relationship Id="rId5" Type="http://schemas.microsoft.com/office/2007/relationships/hdphoto" Target="../media/hdphoto20.wdp"/><Relationship Id="rId6" Type="http://schemas.openxmlformats.org/officeDocument/2006/relationships/image" Target="../media/image26.jpeg"/><Relationship Id="rId7" Type="http://schemas.microsoft.com/office/2007/relationships/hdphoto" Target="../media/hdphoto21.wdp"/><Relationship Id="rId8" Type="http://schemas.openxmlformats.org/officeDocument/2006/relationships/image" Target="../media/image27.jpeg"/><Relationship Id="rId9" Type="http://schemas.microsoft.com/office/2007/relationships/hdphoto" Target="../media/hdphoto22.wdp"/><Relationship Id="rId10" Type="http://schemas.openxmlformats.org/officeDocument/2006/relationships/image" Target="../media/image28.jpeg"/></Relationships>
</file>

<file path=ppt/slides/_rels/slide107.xml.rels><?xml version="1.0" encoding="UTF-8" standalone="yes"?>
<Relationships xmlns="http://schemas.openxmlformats.org/package/2006/relationships"><Relationship Id="rId11" Type="http://schemas.microsoft.com/office/2007/relationships/hdphoto" Target="../media/hdphoto29.wdp"/><Relationship Id="rId12" Type="http://schemas.openxmlformats.org/officeDocument/2006/relationships/image" Target="../media/image27.jpeg"/><Relationship Id="rId13" Type="http://schemas.microsoft.com/office/2007/relationships/hdphoto" Target="../media/hdphoto30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microsoft.com/office/2007/relationships/hdphoto" Target="../media/hdphoto25.wdp"/><Relationship Id="rId4" Type="http://schemas.openxmlformats.org/officeDocument/2006/relationships/image" Target="../media/image25.jpeg"/><Relationship Id="rId5" Type="http://schemas.microsoft.com/office/2007/relationships/hdphoto" Target="../media/hdphoto26.wdp"/><Relationship Id="rId6" Type="http://schemas.openxmlformats.org/officeDocument/2006/relationships/image" Target="../media/image29.jpeg"/><Relationship Id="rId7" Type="http://schemas.microsoft.com/office/2007/relationships/hdphoto" Target="../media/hdphoto27.wdp"/><Relationship Id="rId8" Type="http://schemas.openxmlformats.org/officeDocument/2006/relationships/image" Target="../media/image30.jpeg"/><Relationship Id="rId9" Type="http://schemas.microsoft.com/office/2007/relationships/hdphoto" Target="../media/hdphoto28.wdp"/><Relationship Id="rId10" Type="http://schemas.openxmlformats.org/officeDocument/2006/relationships/image" Target="../media/image26.jpeg"/></Relationships>
</file>

<file path=ppt/slides/_rels/slide108.xml.rels><?xml version="1.0" encoding="UTF-8" standalone="yes"?>
<Relationships xmlns="http://schemas.openxmlformats.org/package/2006/relationships"><Relationship Id="rId11" Type="http://schemas.microsoft.com/office/2007/relationships/hdphoto" Target="../media/hdphoto33.wdp"/><Relationship Id="rId12" Type="http://schemas.openxmlformats.org/officeDocument/2006/relationships/image" Target="../media/image27.jpeg"/><Relationship Id="rId13" Type="http://schemas.microsoft.com/office/2007/relationships/hdphoto" Target="../media/hdphoto30.wdp"/><Relationship Id="rId14" Type="http://schemas.openxmlformats.org/officeDocument/2006/relationships/image" Target="../media/image28.jpeg"/><Relationship Id="rId15" Type="http://schemas.microsoft.com/office/2007/relationships/hdphoto" Target="../media/hdphoto2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microsoft.com/office/2007/relationships/hdphoto" Target="../media/hdphoto31.wdp"/><Relationship Id="rId4" Type="http://schemas.openxmlformats.org/officeDocument/2006/relationships/image" Target="../media/image25.jpeg"/><Relationship Id="rId5" Type="http://schemas.microsoft.com/office/2007/relationships/hdphoto" Target="../media/hdphoto32.wdp"/><Relationship Id="rId6" Type="http://schemas.openxmlformats.org/officeDocument/2006/relationships/image" Target="../media/image29.jpeg"/><Relationship Id="rId7" Type="http://schemas.microsoft.com/office/2007/relationships/hdphoto" Target="../media/hdphoto27.wdp"/><Relationship Id="rId8" Type="http://schemas.openxmlformats.org/officeDocument/2006/relationships/image" Target="../media/image30.jpeg"/><Relationship Id="rId9" Type="http://schemas.microsoft.com/office/2007/relationships/hdphoto" Target="../media/hdphoto28.wdp"/><Relationship Id="rId10" Type="http://schemas.openxmlformats.org/officeDocument/2006/relationships/image" Target="../media/image26.jpeg"/></Relationships>
</file>

<file path=ppt/slides/_rels/slide109.xml.rels><?xml version="1.0" encoding="UTF-8" standalone="yes"?>
<Relationships xmlns="http://schemas.openxmlformats.org/package/2006/relationships"><Relationship Id="rId11" Type="http://schemas.microsoft.com/office/2007/relationships/hdphoto" Target="../media/hdphoto35.wdp"/><Relationship Id="rId12" Type="http://schemas.openxmlformats.org/officeDocument/2006/relationships/image" Target="../media/image32.jpeg"/><Relationship Id="rId13" Type="http://schemas.microsoft.com/office/2007/relationships/hdphoto" Target="../media/hdphoto36.wdp"/><Relationship Id="rId14" Type="http://schemas.openxmlformats.org/officeDocument/2006/relationships/image" Target="../media/image26.jpeg"/><Relationship Id="rId15" Type="http://schemas.microsoft.com/office/2007/relationships/hdphoto" Target="../media/hdphoto37.wdp"/><Relationship Id="rId16" Type="http://schemas.openxmlformats.org/officeDocument/2006/relationships/image" Target="../media/image27.jpeg"/><Relationship Id="rId17" Type="http://schemas.microsoft.com/office/2007/relationships/hdphoto" Target="../media/hdphoto38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microsoft.com/office/2007/relationships/hdphoto" Target="../media/hdphoto31.wdp"/><Relationship Id="rId4" Type="http://schemas.openxmlformats.org/officeDocument/2006/relationships/image" Target="../media/image25.jpeg"/><Relationship Id="rId5" Type="http://schemas.microsoft.com/office/2007/relationships/hdphoto" Target="../media/hdphoto34.wdp"/><Relationship Id="rId6" Type="http://schemas.openxmlformats.org/officeDocument/2006/relationships/image" Target="../media/image29.jpeg"/><Relationship Id="rId7" Type="http://schemas.microsoft.com/office/2007/relationships/hdphoto" Target="../media/hdphoto27.wdp"/><Relationship Id="rId8" Type="http://schemas.openxmlformats.org/officeDocument/2006/relationships/image" Target="../media/image30.jpeg"/><Relationship Id="rId9" Type="http://schemas.microsoft.com/office/2007/relationships/hdphoto" Target="../media/hdphoto28.wdp"/><Relationship Id="rId10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110.xml.rels><?xml version="1.0" encoding="UTF-8" standalone="yes"?>
<Relationships xmlns="http://schemas.openxmlformats.org/package/2006/relationships"><Relationship Id="rId11" Type="http://schemas.microsoft.com/office/2007/relationships/hdphoto" Target="../media/hdphoto35.wdp"/><Relationship Id="rId12" Type="http://schemas.openxmlformats.org/officeDocument/2006/relationships/image" Target="../media/image32.jpeg"/><Relationship Id="rId13" Type="http://schemas.microsoft.com/office/2007/relationships/hdphoto" Target="../media/hdphoto36.wdp"/><Relationship Id="rId14" Type="http://schemas.openxmlformats.org/officeDocument/2006/relationships/image" Target="../media/image33.jpeg"/><Relationship Id="rId15" Type="http://schemas.microsoft.com/office/2007/relationships/hdphoto" Target="../media/hdphoto39.wdp"/><Relationship Id="rId16" Type="http://schemas.openxmlformats.org/officeDocument/2006/relationships/image" Target="../media/image26.jpeg"/><Relationship Id="rId17" Type="http://schemas.microsoft.com/office/2007/relationships/hdphoto" Target="../media/hdphoto40.wdp"/><Relationship Id="rId18" Type="http://schemas.openxmlformats.org/officeDocument/2006/relationships/image" Target="../media/image27.jpeg"/><Relationship Id="rId19" Type="http://schemas.microsoft.com/office/2007/relationships/hdphoto" Target="../media/hdphoto4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microsoft.com/office/2007/relationships/hdphoto" Target="../media/hdphoto25.wdp"/><Relationship Id="rId4" Type="http://schemas.openxmlformats.org/officeDocument/2006/relationships/image" Target="../media/image25.jpeg"/><Relationship Id="rId5" Type="http://schemas.microsoft.com/office/2007/relationships/hdphoto" Target="../media/hdphoto32.wdp"/><Relationship Id="rId6" Type="http://schemas.openxmlformats.org/officeDocument/2006/relationships/image" Target="../media/image29.jpeg"/><Relationship Id="rId7" Type="http://schemas.microsoft.com/office/2007/relationships/hdphoto" Target="../media/hdphoto27.wdp"/><Relationship Id="rId8" Type="http://schemas.openxmlformats.org/officeDocument/2006/relationships/image" Target="../media/image30.jpeg"/><Relationship Id="rId9" Type="http://schemas.microsoft.com/office/2007/relationships/hdphoto" Target="../media/hdphoto28.wdp"/><Relationship Id="rId10" Type="http://schemas.openxmlformats.org/officeDocument/2006/relationships/image" Target="../media/image31.jpeg"/></Relationships>
</file>

<file path=ppt/slides/_rels/slide111.xml.rels><?xml version="1.0" encoding="UTF-8" standalone="yes"?>
<Relationships xmlns="http://schemas.openxmlformats.org/package/2006/relationships"><Relationship Id="rId11" Type="http://schemas.microsoft.com/office/2007/relationships/hdphoto" Target="../media/hdphoto39.wdp"/><Relationship Id="rId12" Type="http://schemas.openxmlformats.org/officeDocument/2006/relationships/image" Target="../media/image26.jpeg"/><Relationship Id="rId13" Type="http://schemas.microsoft.com/office/2007/relationships/hdphoto" Target="../media/hdphoto37.wdp"/><Relationship Id="rId14" Type="http://schemas.openxmlformats.org/officeDocument/2006/relationships/image" Target="../media/image27.jpeg"/><Relationship Id="rId15" Type="http://schemas.microsoft.com/office/2007/relationships/hdphoto" Target="../media/hdphoto43.wdp"/><Relationship Id="rId16" Type="http://schemas.openxmlformats.org/officeDocument/2006/relationships/image" Target="../media/image28.jpeg"/><Relationship Id="rId17" Type="http://schemas.microsoft.com/office/2007/relationships/hdphoto" Target="../media/hdphoto2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microsoft.com/office/2007/relationships/hdphoto" Target="../media/hdphoto42.wdp"/><Relationship Id="rId4" Type="http://schemas.openxmlformats.org/officeDocument/2006/relationships/image" Target="../media/image25.jpeg"/><Relationship Id="rId5" Type="http://schemas.microsoft.com/office/2007/relationships/hdphoto" Target="../media/hdphoto34.wdp"/><Relationship Id="rId6" Type="http://schemas.openxmlformats.org/officeDocument/2006/relationships/image" Target="../media/image31.jpeg"/><Relationship Id="rId7" Type="http://schemas.microsoft.com/office/2007/relationships/hdphoto" Target="../media/hdphoto35.wdp"/><Relationship Id="rId8" Type="http://schemas.openxmlformats.org/officeDocument/2006/relationships/image" Target="../media/image32.jpeg"/><Relationship Id="rId9" Type="http://schemas.microsoft.com/office/2007/relationships/hdphoto" Target="../media/hdphoto36.wdp"/><Relationship Id="rId10" Type="http://schemas.openxmlformats.org/officeDocument/2006/relationships/image" Target="../media/image33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11" Type="http://schemas.microsoft.com/office/2007/relationships/hdphoto" Target="../media/hdphoto39.wdp"/><Relationship Id="rId12" Type="http://schemas.openxmlformats.org/officeDocument/2006/relationships/image" Target="../media/image26.jpeg"/><Relationship Id="rId13" Type="http://schemas.microsoft.com/office/2007/relationships/hdphoto" Target="../media/hdphoto46.wdp"/><Relationship Id="rId14" Type="http://schemas.openxmlformats.org/officeDocument/2006/relationships/image" Target="../media/image27.jpeg"/><Relationship Id="rId15" Type="http://schemas.microsoft.com/office/2007/relationships/hdphoto" Target="../media/hdphoto47.wdp"/><Relationship Id="rId16" Type="http://schemas.openxmlformats.org/officeDocument/2006/relationships/image" Target="../media/image28.jpeg"/><Relationship Id="rId17" Type="http://schemas.microsoft.com/office/2007/relationships/hdphoto" Target="../media/hdphoto2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3" Type="http://schemas.microsoft.com/office/2007/relationships/hdphoto" Target="../media/hdphoto44.wdp"/><Relationship Id="rId4" Type="http://schemas.openxmlformats.org/officeDocument/2006/relationships/image" Target="../media/image25.jpeg"/><Relationship Id="rId5" Type="http://schemas.microsoft.com/office/2007/relationships/hdphoto" Target="../media/hdphoto45.wdp"/><Relationship Id="rId6" Type="http://schemas.openxmlformats.org/officeDocument/2006/relationships/image" Target="../media/image31.jpeg"/><Relationship Id="rId7" Type="http://schemas.microsoft.com/office/2007/relationships/hdphoto" Target="../media/hdphoto35.wdp"/><Relationship Id="rId8" Type="http://schemas.openxmlformats.org/officeDocument/2006/relationships/image" Target="../media/image32.jpeg"/><Relationship Id="rId9" Type="http://schemas.microsoft.com/office/2007/relationships/hdphoto" Target="../media/hdphoto36.wdp"/><Relationship Id="rId10" Type="http://schemas.openxmlformats.org/officeDocument/2006/relationships/image" Target="../media/image33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Relationship Id="rId3" Type="http://schemas.microsoft.com/office/2007/relationships/hdphoto" Target="../media/hdphoto48.wdp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Relationship Id="rId3" Type="http://schemas.microsoft.com/office/2007/relationships/hdphoto" Target="../media/hdphoto49.wdp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Relationship Id="rId3" Type="http://schemas.microsoft.com/office/2007/relationships/hdphoto" Target="../media/hdphoto49.wdp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Relationship Id="rId3" Type="http://schemas.microsoft.com/office/2007/relationships/hdphoto" Target="../media/hdphoto49.wdp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Relationship Id="rId3" Type="http://schemas.microsoft.com/office/2007/relationships/hdphoto" Target="../media/hdphoto50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microsoft.com/office/2007/relationships/hdphoto" Target="../media/hdphoto5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openxmlformats.org/officeDocument/2006/relationships/image" Target="../media/image5.png"/><Relationship Id="rId10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microsoft.com/office/2007/relationships/hdphoto" Target="../media/hdphoto8.wdp"/><Relationship Id="rId13" Type="http://schemas.openxmlformats.org/officeDocument/2006/relationships/image" Target="../media/image10.png"/><Relationship Id="rId1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microsoft.com/office/2007/relationships/hdphoto" Target="../media/hdphoto6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5.png"/><Relationship Id="rId8" Type="http://schemas.microsoft.com/office/2007/relationships/hdphoto" Target="../media/hdphoto4.wdp"/><Relationship Id="rId9" Type="http://schemas.openxmlformats.org/officeDocument/2006/relationships/image" Target="../media/image8.png"/><Relationship Id="rId10" Type="http://schemas.microsoft.com/office/2007/relationships/hdphoto" Target="../media/hdphoto7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10.wdp"/><Relationship Id="rId5" Type="http://schemas.openxmlformats.org/officeDocument/2006/relationships/image" Target="../media/image21.png"/><Relationship Id="rId6" Type="http://schemas.microsoft.com/office/2007/relationships/hdphoto" Target="../media/hdphoto11.wdp"/><Relationship Id="rId7" Type="http://schemas.openxmlformats.org/officeDocument/2006/relationships/image" Target="../media/image22.png"/><Relationship Id="rId8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741365"/>
            <a:ext cx="9144000" cy="6116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271050" y="332797"/>
            <a:ext cx="6044922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75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Joint Action </a:t>
            </a:r>
            <a:r>
              <a:rPr lang="en-GB" sz="5000" b="1" i="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ea typeface="Arial" charset="0"/>
                <a:cs typeface="Arial" charset="0"/>
              </a:rPr>
              <a:t>and </a:t>
            </a:r>
            <a:r>
              <a:rPr lang="en-GB" sz="5000" b="1" i="0" dirty="0">
                <a:solidFill>
                  <a:srgbClr val="FFFFF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ea typeface="Arial" charset="0"/>
                <a:cs typeface="Arial" charset="0"/>
              </a:rPr>
              <a:t>the 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77772" y="724785"/>
            <a:ext cx="8114708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81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  <a:ea typeface="Arial" charset="0"/>
                <a:cs typeface="Arial" charset="0"/>
              </a:rPr>
              <a:t>Emergence of Mindreading</a:t>
            </a:r>
            <a:endParaRPr lang="en-GB" sz="5000" b="1" i="0" dirty="0">
              <a:solidFill>
                <a:srgbClr val="FFFFF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  <a:ea typeface="Arial" charset="0"/>
              <a:cs typeface="Arial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grayscl/>
          </a:blip>
          <a:srcRect/>
          <a:stretch>
            <a:fillRect/>
          </a:stretch>
        </p:blipFill>
        <p:spPr bwMode="auto">
          <a:xfrm>
            <a:off x="4050444" y="1214297"/>
            <a:ext cx="4651375" cy="620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64643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4380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challenge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411760" y="2060848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75856" y="3356992"/>
            <a:ext cx="576064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existence of abilities to engage in joint action partially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evolution 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75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120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2230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2232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120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52234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2287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2289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0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1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3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4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5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6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88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2235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2274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2276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7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8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9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0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1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2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3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4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5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6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75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2236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2262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2264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5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6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7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8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9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0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1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2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3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63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2237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2249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225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2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3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4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5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6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7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8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52259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0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50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2238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2239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2241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2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3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4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5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6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7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8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40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755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2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53256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223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53258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3311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3313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4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5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6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7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8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9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0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12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3259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3298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3300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1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2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3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4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5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6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7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8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9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0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99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3260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3286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3288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9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0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1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2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3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4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5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6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7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87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3261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3273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3275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6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7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8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9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0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1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2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53283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4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5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74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3262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3263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3265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66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67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68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69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0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1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2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64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8633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325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</a:t>
            </a:r>
            <a:endParaRPr lang="en-GB" i="0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3495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3256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63497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3550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3552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3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4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5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6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7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8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9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51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3498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3537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3539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0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1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2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3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4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5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6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7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8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9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38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3499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3525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3527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8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9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0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1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2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3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4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5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6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26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3500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3512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3514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5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6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7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8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9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0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1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63522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3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4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13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3501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3502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3504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05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06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07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08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09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0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1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03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236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4519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64521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4574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4576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7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8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9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0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1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2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3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75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4522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4561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4563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5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6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7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8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9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0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1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2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3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62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4523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4549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455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3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4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5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6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7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8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9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0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50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4524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4536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453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0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1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2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3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4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5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64546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8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37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4525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4526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452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2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0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1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2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3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4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5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27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79912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301122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2320906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pic>
        <p:nvPicPr>
          <p:cNvPr id="12" name="Picture 11" descr="fig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238"/>
          <a:stretch/>
        </p:blipFill>
        <p:spPr>
          <a:xfrm>
            <a:off x="3347864" y="332656"/>
            <a:ext cx="2175833" cy="3557772"/>
          </a:xfrm>
          <a:prstGeom prst="rect">
            <a:avLst/>
          </a:prstGeom>
        </p:spPr>
      </p:pic>
      <p:pic>
        <p:nvPicPr>
          <p:cNvPr id="14" name="Picture 13" descr="fig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483" r="-140" b="75389"/>
          <a:stretch/>
        </p:blipFill>
        <p:spPr>
          <a:xfrm>
            <a:off x="5652120" y="404664"/>
            <a:ext cx="1195979" cy="875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429824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3048" y="404664"/>
            <a:ext cx="28702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2204864"/>
            <a:ext cx="2882900" cy="143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260648"/>
            <a:ext cx="3059832" cy="3744416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744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3048" y="404664"/>
            <a:ext cx="28702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2204864"/>
            <a:ext cx="2882900" cy="143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260648"/>
            <a:ext cx="3059832" cy="3744416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13" name="Picture 12" descr="fig.png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238"/>
          <a:stretch/>
        </p:blipFill>
        <p:spPr>
          <a:xfrm>
            <a:off x="107504" y="260648"/>
            <a:ext cx="2175833" cy="3557772"/>
          </a:xfrm>
          <a:prstGeom prst="rect">
            <a:avLst/>
          </a:prstGeom>
        </p:spPr>
      </p:pic>
      <p:pic>
        <p:nvPicPr>
          <p:cNvPr id="15" name="Picture 14" descr="fig.png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03" r="43221"/>
          <a:stretch/>
        </p:blipFill>
        <p:spPr>
          <a:xfrm>
            <a:off x="6084168" y="188640"/>
            <a:ext cx="1282287" cy="35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2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3048" y="404664"/>
            <a:ext cx="28702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2204864"/>
            <a:ext cx="2882900" cy="143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192" y="404664"/>
            <a:ext cx="2794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538" y="2276872"/>
            <a:ext cx="2781300" cy="143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0" y="260648"/>
            <a:ext cx="6156176" cy="3744416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210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7884368" y="3429000"/>
            <a:ext cx="720080" cy="43204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FF0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347864" y="3717032"/>
            <a:ext cx="792088" cy="43204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FF0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4380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challenge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411760" y="2060848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75856" y="3356992"/>
            <a:ext cx="576064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existence of abilities to engage in joint action partially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evolution 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7463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3048" y="404664"/>
            <a:ext cx="28702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2204864"/>
            <a:ext cx="2882900" cy="143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192" y="404664"/>
            <a:ext cx="2794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538" y="2276872"/>
            <a:ext cx="2781300" cy="143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248" y="3212976"/>
            <a:ext cx="1816358" cy="1155204"/>
          </a:xfrm>
          <a:prstGeom prst="rect">
            <a:avLst/>
          </a:prstGeom>
          <a:ln w="12700" cmpd="sng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0" y="260648"/>
            <a:ext cx="6156176" cy="3744416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619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192" y="404664"/>
            <a:ext cx="2794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538" y="2276872"/>
            <a:ext cx="2781300" cy="143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248" y="3212976"/>
            <a:ext cx="1816358" cy="1155204"/>
          </a:xfrm>
          <a:prstGeom prst="rect">
            <a:avLst/>
          </a:prstGeom>
          <a:ln w="12700" cmpd="sng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pic>
        <p:nvPicPr>
          <p:cNvPr id="14" name="Picture 13" descr="fig.png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18679"/>
          <a:stretch/>
        </p:blipFill>
        <p:spPr>
          <a:xfrm>
            <a:off x="107504" y="260648"/>
            <a:ext cx="4947665" cy="35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4519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64521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4574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4576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7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8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9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0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1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2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3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75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4522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4561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4563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5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6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7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8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9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0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1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2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3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62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4523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4549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455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3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4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5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6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7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8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9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0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50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4524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4536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453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0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1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2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3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4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5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64546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8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37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4525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4526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452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2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0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1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2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3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4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5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27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4929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2"/>
          <p:cNvSpPr>
            <a:spLocks noChangeArrowheads="1"/>
          </p:cNvSpPr>
          <p:nvPr/>
        </p:nvSpPr>
        <p:spPr bwMode="auto">
          <a:xfrm rot="21540000">
            <a:off x="4219062" y="1679114"/>
            <a:ext cx="4450292" cy="852681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1:</a:t>
            </a:r>
            <a:r>
              <a:rPr lang="en-GB" i="0" dirty="0"/>
              <a:t>  one can</a:t>
            </a:r>
            <a:r>
              <a:rPr lang="ja-JP" altLang="en-GB" i="0" dirty="0"/>
              <a:t>’</a:t>
            </a:r>
            <a:r>
              <a:rPr lang="en-GB" i="0" dirty="0"/>
              <a:t>t goal-</a:t>
            </a:r>
            <a:r>
              <a:rPr lang="en-GB" i="0" dirty="0" err="1"/>
              <a:t>directedly</a:t>
            </a:r>
            <a:r>
              <a:rPr lang="en-GB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Principle 2: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correct registration is a condition of 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successful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4519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64521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4574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4576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7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8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9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0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1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2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3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75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4522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4561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4563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5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6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7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8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9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0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1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2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3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62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4523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4549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455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3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4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5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6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7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8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9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0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50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4524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4536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453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0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1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2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3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4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5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64546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8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37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4525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4526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452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2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0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1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2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3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4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5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27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7629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192" y="404664"/>
            <a:ext cx="2794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538" y="2276872"/>
            <a:ext cx="2781300" cy="143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248" y="3212976"/>
            <a:ext cx="1816358" cy="1155204"/>
          </a:xfrm>
          <a:prstGeom prst="rect">
            <a:avLst/>
          </a:prstGeom>
          <a:ln w="12700" cmpd="sng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pic>
        <p:nvPicPr>
          <p:cNvPr id="14" name="Picture 13" descr="fig.png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18679"/>
          <a:stretch/>
        </p:blipFill>
        <p:spPr>
          <a:xfrm>
            <a:off x="107504" y="260648"/>
            <a:ext cx="4947665" cy="3557772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 rot="21540000">
            <a:off x="4219062" y="1679114"/>
            <a:ext cx="4450292" cy="852681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55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 smtClean="0"/>
              <a:t/>
            </a:r>
            <a:br>
              <a:rPr lang="en-GB" i="0" u="sng" dirty="0" smtClean="0"/>
            </a:br>
            <a:r>
              <a:rPr lang="en-GB" i="0" u="sng" dirty="0" smtClean="0"/>
              <a:t/>
            </a:r>
            <a:br>
              <a:rPr lang="en-GB" i="0" u="sng" dirty="0" smtClean="0"/>
            </a:br>
            <a:endParaRPr lang="en-GB" i="0" dirty="0"/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Principle 2: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correct registration is a condition of 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successful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action.</a:t>
            </a:r>
          </a:p>
          <a:p>
            <a:pPr eaLnBrk="1" hangingPunct="1"/>
            <a:endParaRPr lang="en-GB" i="0" u="sng" dirty="0"/>
          </a:p>
        </p:txBody>
      </p:sp>
    </p:spTree>
    <p:extLst>
      <p:ext uri="{BB962C8B-B14F-4D97-AF65-F5344CB8AC3E}">
        <p14:creationId xmlns:p14="http://schemas.microsoft.com/office/powerpoint/2010/main" val="1330978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1654175" y="3214688"/>
            <a:ext cx="58340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i="0"/>
              <a:t>signature limits</a:t>
            </a:r>
          </a:p>
        </p:txBody>
      </p:sp>
      <p:sp>
        <p:nvSpPr>
          <p:cNvPr id="73731" name="Rectangle 9"/>
          <p:cNvSpPr>
            <a:spLocks noChangeArrowheads="1"/>
          </p:cNvSpPr>
          <p:nvPr/>
        </p:nvSpPr>
        <p:spPr bwMode="auto">
          <a:xfrm>
            <a:off x="1908175" y="4724400"/>
            <a:ext cx="1079500" cy="5048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6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3"/>
          <p:cNvSpPr txBox="1">
            <a:spLocks noChangeArrowheads="1"/>
          </p:cNvSpPr>
          <p:nvPr/>
        </p:nvSpPr>
        <p:spPr bwMode="auto">
          <a:xfrm>
            <a:off x="684213" y="692150"/>
            <a:ext cx="72009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/>
              <a:t>1. Charly is Samantha</a:t>
            </a:r>
          </a:p>
          <a:p>
            <a:pPr eaLnBrk="1" hangingPunct="1"/>
            <a:endParaRPr lang="en-GB" i="0"/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2. </a:t>
            </a:r>
            <a:r>
              <a:rPr lang="en-US" i="0"/>
              <a:t>Mitch believes that Charly is in Baltimore</a:t>
            </a:r>
            <a:endParaRPr lang="en-GB" i="0"/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3. Mitch believes that Samantha is in Baltimore</a:t>
            </a:r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(1) &amp; (2) </a:t>
            </a:r>
            <a:r>
              <a:rPr lang="en-GB" i="0">
                <a:sym typeface="Symbol" charset="0"/>
              </a:rPr>
              <a:t> (3)</a:t>
            </a:r>
          </a:p>
        </p:txBody>
      </p:sp>
      <p:sp>
        <p:nvSpPr>
          <p:cNvPr id="74755" name="Line 4"/>
          <p:cNvSpPr>
            <a:spLocks noChangeShapeType="1"/>
          </p:cNvSpPr>
          <p:nvPr/>
        </p:nvSpPr>
        <p:spPr bwMode="auto">
          <a:xfrm flipH="1">
            <a:off x="1779588" y="3141663"/>
            <a:ext cx="215900" cy="28733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90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" b="3178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684213" y="692150"/>
            <a:ext cx="72009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br">
              <a:schemeClr val="bg1">
                <a:alpha val="78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1. </a:t>
            </a:r>
            <a:r>
              <a:rPr lang="en-GB" i="0" dirty="0" err="1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Charly</a:t>
            </a: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 is Samantha</a:t>
            </a:r>
          </a:p>
          <a:p>
            <a:pPr>
              <a:defRPr/>
            </a:pPr>
            <a:endParaRPr lang="en-GB" i="0" dirty="0">
              <a:solidFill>
                <a:schemeClr val="tx1"/>
              </a:solidFill>
              <a:effectLst>
                <a:glow rad="101600">
                  <a:schemeClr val="bg1"/>
                </a:glow>
              </a:effectLst>
              <a:ea typeface="Arial" charset="0"/>
            </a:endParaRPr>
          </a:p>
          <a:p>
            <a:pPr>
              <a:defRPr/>
            </a:pPr>
            <a:endParaRPr lang="en-GB" i="0" dirty="0">
              <a:solidFill>
                <a:schemeClr val="tx1"/>
              </a:solidFill>
              <a:effectLst>
                <a:glow rad="101600">
                  <a:schemeClr val="bg1"/>
                </a:glow>
              </a:effectLst>
              <a:ea typeface="Arial" charset="0"/>
            </a:endParaRPr>
          </a:p>
          <a:p>
            <a:pPr>
              <a:defRPr/>
            </a:pP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2. </a:t>
            </a:r>
            <a:r>
              <a:rPr lang="en-US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Mitch believes that </a:t>
            </a:r>
            <a:r>
              <a:rPr lang="en-US" i="0" dirty="0" err="1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Charly</a:t>
            </a:r>
            <a:r>
              <a:rPr lang="en-US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 is in Baltimore</a:t>
            </a:r>
            <a:endParaRPr lang="en-GB" i="0" dirty="0">
              <a:solidFill>
                <a:schemeClr val="tx1"/>
              </a:solidFill>
              <a:effectLst>
                <a:glow rad="101600">
                  <a:schemeClr val="bg1"/>
                </a:glow>
              </a:effectLst>
              <a:ea typeface="Arial" charset="0"/>
            </a:endParaRPr>
          </a:p>
          <a:p>
            <a:pPr>
              <a:defRPr/>
            </a:pPr>
            <a:endParaRPr lang="en-GB" i="0" dirty="0">
              <a:solidFill>
                <a:schemeClr val="tx1"/>
              </a:solidFill>
              <a:effectLst>
                <a:glow rad="101600">
                  <a:schemeClr val="bg1"/>
                </a:glow>
              </a:effectLst>
              <a:ea typeface="Arial" charset="0"/>
            </a:endParaRPr>
          </a:p>
          <a:p>
            <a:pPr>
              <a:defRPr/>
            </a:pP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3. Mitch believes that Samantha is in Baltimore</a:t>
            </a:r>
          </a:p>
          <a:p>
            <a:pPr>
              <a:defRPr/>
            </a:pPr>
            <a:endParaRPr lang="en-GB" i="0" dirty="0">
              <a:solidFill>
                <a:schemeClr val="tx1"/>
              </a:solidFill>
              <a:effectLst>
                <a:glow rad="101600">
                  <a:schemeClr val="bg1"/>
                </a:glow>
              </a:effectLst>
              <a:ea typeface="Arial" charset="0"/>
            </a:endParaRPr>
          </a:p>
          <a:p>
            <a:pPr>
              <a:defRPr/>
            </a:pP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(1) &amp; (2) </a:t>
            </a:r>
            <a:r>
              <a:rPr lang="en-GB" i="0" dirty="0" err="1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  <a:sym typeface="Symbol" charset="2"/>
              </a:rPr>
              <a:t></a:t>
            </a: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  <a:sym typeface="Symbol" charset="2"/>
              </a:rPr>
              <a:t> (3)</a:t>
            </a:r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auto">
          <a:xfrm flipH="1">
            <a:off x="1779588" y="3141663"/>
            <a:ext cx="215900" cy="2873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07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1908175" y="4724400"/>
            <a:ext cx="1079500" cy="5048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684213" y="692150"/>
            <a:ext cx="72009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/>
              <a:t>1. Charly is Samantha</a:t>
            </a:r>
          </a:p>
          <a:p>
            <a:pPr eaLnBrk="1" hangingPunct="1"/>
            <a:endParaRPr lang="en-GB" i="0"/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2. </a:t>
            </a:r>
            <a:r>
              <a:rPr lang="en-US" i="0"/>
              <a:t>Mitch believes that Charly is in Baltimore</a:t>
            </a:r>
            <a:endParaRPr lang="en-GB" i="0"/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3. Mitch believes that Samantha is in Baltimore</a:t>
            </a:r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(1) &amp; (2) </a:t>
            </a:r>
            <a:r>
              <a:rPr lang="en-GB" i="0">
                <a:sym typeface="Symbol" charset="0"/>
              </a:rPr>
              <a:t> (3)</a:t>
            </a:r>
          </a:p>
        </p:txBody>
      </p:sp>
      <p:sp>
        <p:nvSpPr>
          <p:cNvPr id="76804" name="Line 4"/>
          <p:cNvSpPr>
            <a:spLocks noChangeShapeType="1"/>
          </p:cNvSpPr>
          <p:nvPr/>
        </p:nvSpPr>
        <p:spPr bwMode="auto">
          <a:xfrm flipH="1">
            <a:off x="1779588" y="3141663"/>
            <a:ext cx="215900" cy="28733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684213" y="4110038"/>
            <a:ext cx="5834062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/>
              <a:t>4. Mitch registers &lt;Charly, Baltimore&gt;</a:t>
            </a:r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5. Mitch registers</a:t>
            </a:r>
            <a:r>
              <a:rPr lang="en-GB"/>
              <a:t> </a:t>
            </a:r>
            <a:r>
              <a:rPr lang="en-GB" i="0"/>
              <a:t>&lt;Samantha, Baltimore&gt;</a:t>
            </a:r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(1) &amp; (4) </a:t>
            </a:r>
            <a:r>
              <a:rPr lang="en-GB" i="0">
                <a:sym typeface="Symbol" charset="0"/>
              </a:rPr>
              <a:t> (5)</a:t>
            </a:r>
          </a:p>
        </p:txBody>
      </p:sp>
    </p:spTree>
    <p:extLst>
      <p:ext uri="{BB962C8B-B14F-4D97-AF65-F5344CB8AC3E}">
        <p14:creationId xmlns:p14="http://schemas.microsoft.com/office/powerpoint/2010/main" val="7797390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6"/>
          <p:cNvSpPr txBox="1">
            <a:spLocks noChangeArrowheads="1"/>
          </p:cNvSpPr>
          <p:nvPr/>
        </p:nvSpPr>
        <p:spPr bwMode="auto">
          <a:xfrm>
            <a:off x="755650" y="2636838"/>
            <a:ext cx="24860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/>
              <a:t>Subjects represent </a:t>
            </a:r>
            <a:br>
              <a:rPr lang="en-GB" i="0"/>
            </a:br>
            <a:r>
              <a:rPr lang="en-GB" i="0"/>
              <a:t>registration</a:t>
            </a:r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Subjects represent </a:t>
            </a:r>
            <a:br>
              <a:rPr lang="en-GB" i="0"/>
            </a:br>
            <a:r>
              <a:rPr lang="en-GB" i="0"/>
              <a:t>beliefs</a:t>
            </a:r>
          </a:p>
        </p:txBody>
      </p:sp>
      <p:sp>
        <p:nvSpPr>
          <p:cNvPr id="77827" name="Oval 7"/>
          <p:cNvSpPr>
            <a:spLocks noChangeArrowheads="1"/>
          </p:cNvSpPr>
          <p:nvPr/>
        </p:nvSpPr>
        <p:spPr bwMode="auto">
          <a:xfrm rot="-2100000">
            <a:off x="4089400" y="908050"/>
            <a:ext cx="2668588" cy="103981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GB" i="0"/>
              <a:t>False belief </a:t>
            </a:r>
            <a:br>
              <a:rPr lang="en-GB" i="0"/>
            </a:br>
            <a:r>
              <a:rPr lang="en-GB" i="0"/>
              <a:t>about location</a:t>
            </a:r>
          </a:p>
        </p:txBody>
      </p:sp>
      <p:sp>
        <p:nvSpPr>
          <p:cNvPr id="77828" name="Oval 8"/>
          <p:cNvSpPr>
            <a:spLocks noChangeArrowheads="1"/>
          </p:cNvSpPr>
          <p:nvPr/>
        </p:nvSpPr>
        <p:spPr bwMode="auto">
          <a:xfrm rot="-2100000">
            <a:off x="6019800" y="1016000"/>
            <a:ext cx="2601913" cy="103981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GB" i="0"/>
              <a:t>False belief </a:t>
            </a:r>
            <a:br>
              <a:rPr lang="en-GB" i="0"/>
            </a:br>
            <a:r>
              <a:rPr lang="en-GB" i="0"/>
              <a:t>about identity</a:t>
            </a:r>
          </a:p>
        </p:txBody>
      </p:sp>
      <p:sp>
        <p:nvSpPr>
          <p:cNvPr id="77829" name="Text Box 9"/>
          <p:cNvSpPr txBox="1">
            <a:spLocks noChangeArrowheads="1"/>
          </p:cNvSpPr>
          <p:nvPr/>
        </p:nvSpPr>
        <p:spPr bwMode="auto">
          <a:xfrm>
            <a:off x="4327525" y="2689225"/>
            <a:ext cx="7032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/>
              <a:t>pass</a:t>
            </a:r>
          </a:p>
        </p:txBody>
      </p:sp>
      <p:sp>
        <p:nvSpPr>
          <p:cNvPr id="77830" name="Text Box 10"/>
          <p:cNvSpPr txBox="1">
            <a:spLocks noChangeArrowheads="1"/>
          </p:cNvSpPr>
          <p:nvPr/>
        </p:nvSpPr>
        <p:spPr bwMode="auto">
          <a:xfrm>
            <a:off x="6578600" y="2689225"/>
            <a:ext cx="5492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/>
              <a:t>fail</a:t>
            </a:r>
          </a:p>
        </p:txBody>
      </p:sp>
      <p:sp>
        <p:nvSpPr>
          <p:cNvPr id="77831" name="Text Box 11"/>
          <p:cNvSpPr txBox="1">
            <a:spLocks noChangeArrowheads="1"/>
          </p:cNvSpPr>
          <p:nvPr/>
        </p:nvSpPr>
        <p:spPr bwMode="auto">
          <a:xfrm>
            <a:off x="4354513" y="3722688"/>
            <a:ext cx="7032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/>
              <a:t>pass</a:t>
            </a:r>
          </a:p>
        </p:txBody>
      </p:sp>
      <p:sp>
        <p:nvSpPr>
          <p:cNvPr id="77832" name="Text Box 12"/>
          <p:cNvSpPr txBox="1">
            <a:spLocks noChangeArrowheads="1"/>
          </p:cNvSpPr>
          <p:nvPr/>
        </p:nvSpPr>
        <p:spPr bwMode="auto">
          <a:xfrm>
            <a:off x="6605588" y="3722688"/>
            <a:ext cx="7032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/>
              <a:t>pass</a:t>
            </a:r>
          </a:p>
        </p:txBody>
      </p:sp>
      <p:cxnSp>
        <p:nvCxnSpPr>
          <p:cNvPr id="77833" name="Straight Connector 11"/>
          <p:cNvCxnSpPr>
            <a:cxnSpLocks noChangeShapeType="1"/>
          </p:cNvCxnSpPr>
          <p:nvPr/>
        </p:nvCxnSpPr>
        <p:spPr bwMode="auto">
          <a:xfrm flipV="1">
            <a:off x="457200" y="2438400"/>
            <a:ext cx="8077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15"/>
          <p:cNvCxnSpPr>
            <a:cxnSpLocks noChangeShapeType="1"/>
          </p:cNvCxnSpPr>
          <p:nvPr/>
        </p:nvCxnSpPr>
        <p:spPr bwMode="auto">
          <a:xfrm flipV="1">
            <a:off x="457200" y="4572000"/>
            <a:ext cx="8077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5" name="Straight Connector 16"/>
          <p:cNvCxnSpPr>
            <a:cxnSpLocks noChangeShapeType="1"/>
          </p:cNvCxnSpPr>
          <p:nvPr/>
        </p:nvCxnSpPr>
        <p:spPr bwMode="auto">
          <a:xfrm flipV="1">
            <a:off x="457200" y="3505200"/>
            <a:ext cx="8077200" cy="76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17515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48376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challenge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411760" y="2060848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75856" y="3356992"/>
            <a:ext cx="576064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existence of abilities to engage in joint action partially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explains </a:t>
            </a:r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 </a:t>
            </a:r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051720" y="4459759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question 1</a:t>
            </a:r>
            <a:endParaRPr lang="en-US" sz="9900" i="0" dirty="0" smtClean="0">
              <a:solidFill>
                <a:schemeClr val="tx1"/>
              </a:solidFill>
              <a:effectLst>
                <a:glow rad="127000">
                  <a:schemeClr val="accent3"/>
                </a:glow>
              </a:effectLst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19672" y="5806425"/>
            <a:ext cx="7200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theory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of mind cognition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does joint action require?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0640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483" b="69042"/>
          <a:stretch/>
        </p:blipFill>
        <p:spPr>
          <a:xfrm>
            <a:off x="451048" y="0"/>
            <a:ext cx="2569724" cy="1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78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24"/>
          <a:stretch/>
        </p:blipFill>
        <p:spPr>
          <a:xfrm>
            <a:off x="451048" y="0"/>
            <a:ext cx="8153400" cy="19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6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633" r="30073" b="33497"/>
          <a:stretch/>
        </p:blipFill>
        <p:spPr>
          <a:xfrm>
            <a:off x="451048" y="2169902"/>
            <a:ext cx="5701463" cy="2120586"/>
          </a:xfrm>
          <a:prstGeom prst="rect">
            <a:avLst/>
          </a:prstGeom>
        </p:spPr>
      </p:pic>
      <p:pic>
        <p:nvPicPr>
          <p:cNvPr id="3" name="Picture 2" descr="fig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24"/>
          <a:stretch/>
        </p:blipFill>
        <p:spPr>
          <a:xfrm>
            <a:off x="451048" y="0"/>
            <a:ext cx="8153400" cy="19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028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8" y="0"/>
            <a:ext cx="8153400" cy="6451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156176" y="4509120"/>
            <a:ext cx="2376264" cy="1800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852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8" y="0"/>
            <a:ext cx="81534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7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88801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83568" y="476672"/>
            <a:ext cx="359092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painting a house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(Bratman 1992)</a:t>
            </a:r>
            <a:endParaRPr lang="en-GB" sz="1600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lifting a heavy sofa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(Velleman 1997)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preparing a hollandaise sauce together </a:t>
            </a:r>
          </a:p>
          <a:p>
            <a:pPr algn="r">
              <a:spcBef>
                <a:spcPts val="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(Searle 1990)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going to Chicago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(Kutz 2000)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walking together </a:t>
            </a:r>
          </a:p>
          <a:p>
            <a:pPr algn="r">
              <a:spcBef>
                <a:spcPts val="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(Gilbert 1990)</a:t>
            </a:r>
            <a:endParaRPr lang="en-GB" sz="1600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42245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219200" y="321246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shared intention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7051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1" y="610846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</p:spTree>
    <p:extLst>
      <p:ext uri="{BB962C8B-B14F-4D97-AF65-F5344CB8AC3E}">
        <p14:creationId xmlns:p14="http://schemas.microsoft.com/office/powerpoint/2010/main" val="494193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1" y="610846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801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‘The sine qua non of collaborative action is a joint goal [</a:t>
            </a:r>
            <a:r>
              <a:rPr lang="en-US" i="0" dirty="0" smtClean="0"/>
              <a:t>shared intention] </a:t>
            </a:r>
            <a:r>
              <a:rPr lang="en-US" i="0" dirty="0"/>
              <a:t>and a joint </a:t>
            </a:r>
            <a:r>
              <a:rPr lang="en-US" i="0" dirty="0" smtClean="0"/>
              <a:t>commitment’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(Tomasello 2008, </a:t>
            </a:r>
            <a:r>
              <a:rPr lang="en-US" i="0" dirty="0"/>
              <a:t>p</a:t>
            </a:r>
            <a:r>
              <a:rPr lang="en-US" i="0" dirty="0" smtClean="0"/>
              <a:t>. 181</a:t>
            </a:r>
            <a:r>
              <a:rPr lang="en-US" i="0" dirty="0"/>
              <a:t>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5350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1" y="610846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90600" y="5055129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‘Shared intentionality is the foundation upon which joint action is built.’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(Carpenter 2009, p. 381)</a:t>
            </a:r>
            <a:endParaRPr lang="en-US" i="0" dirty="0">
              <a:ea typeface="Arial" charset="0"/>
              <a:cs typeface="Arial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801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‘The sine qua non of collaborative action is a joint goal [</a:t>
            </a:r>
            <a:r>
              <a:rPr lang="en-US" i="0" dirty="0" smtClean="0"/>
              <a:t>shared intention] </a:t>
            </a:r>
            <a:r>
              <a:rPr lang="en-US" i="0" dirty="0"/>
              <a:t>and a joint </a:t>
            </a:r>
            <a:r>
              <a:rPr lang="en-US" i="0" dirty="0" smtClean="0"/>
              <a:t>commitment’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(Tomasello 2008, </a:t>
            </a:r>
            <a:r>
              <a:rPr lang="en-US" i="0" dirty="0"/>
              <a:t>p</a:t>
            </a:r>
            <a:r>
              <a:rPr lang="en-US" i="0" dirty="0" smtClean="0"/>
              <a:t>. 181</a:t>
            </a:r>
            <a:r>
              <a:rPr lang="en-US" i="0" dirty="0"/>
              <a:t>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3395168"/>
            <a:ext cx="67056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</a:t>
            </a:r>
            <a:r>
              <a:rPr lang="en-US" i="0" dirty="0"/>
              <a:t>the key property of joint action lies in its internal component [...] in the participants’ having a “collective” or “shared</a:t>
            </a:r>
            <a:r>
              <a:rPr lang="en-US" i="0" dirty="0" smtClean="0"/>
              <a:t>” intention</a:t>
            </a:r>
            <a:r>
              <a:rPr lang="en-US" i="0" dirty="0"/>
              <a:t>.</a:t>
            </a:r>
            <a:r>
              <a:rPr lang="en-US" i="0" dirty="0" smtClean="0"/>
              <a:t>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(Alonso 2009, pp. 444-5)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3413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9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215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grayscl/>
            <a:alphaModFix amt="6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741365"/>
            <a:ext cx="9144000" cy="6116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2051720" y="2132856"/>
            <a:ext cx="3876595" cy="4466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07" b="97380" l="6061" r="97576">
                        <a14:foregroundMark x1="63030" y1="65066" x2="91515" y2="96070"/>
                        <a14:foregroundMark x1="97576" y1="74672" x2="96364" y2="82533"/>
                        <a14:foregroundMark x1="47879" y1="72926" x2="33333" y2="81223"/>
                        <a14:foregroundMark x1="13939" y1="75983" x2="46667" y2="94323"/>
                        <a14:foregroundMark x1="21212" y1="89956" x2="12121" y2="97380"/>
                        <a14:foregroundMark x1="52121" y1="16157" x2="58788" y2="21397"/>
                        <a14:foregroundMark x1="29697" y1="26201" x2="29697" y2="26201"/>
                        <a14:foregroundMark x1="29697" y1="26201" x2="29697" y2="26201"/>
                        <a14:foregroundMark x1="30303" y1="21397" x2="30303" y2="21397"/>
                        <a14:foregroundMark x1="23636" y1="33188" x2="23636" y2="33188"/>
                        <a14:foregroundMark x1="61212" y1="19214" x2="61212" y2="19214"/>
                        <a14:foregroundMark x1="38182" y1="17467" x2="38182" y2="17467"/>
                        <a14:foregroundMark x1="45455" y1="15284" x2="45455" y2="15284"/>
                        <a14:foregroundMark x1="24242" y1="36681" x2="24242" y2="36681"/>
                        <a14:backgroundMark x1="21212" y1="28384" x2="21212" y2="28384"/>
                        <a14:backgroundMark x1="21212" y1="37555" x2="21212" y2="37555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23023"/>
          <a:stretch/>
        </p:blipFill>
        <p:spPr>
          <a:xfrm>
            <a:off x="-1044624" y="1628799"/>
            <a:ext cx="4920293" cy="5256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3851920" y="2056261"/>
            <a:ext cx="4392488" cy="4829121"/>
          </a:xfrm>
          <a:prstGeom prst="rect">
            <a:avLst/>
          </a:prstGeom>
        </p:spPr>
      </p:pic>
      <p:pic>
        <p:nvPicPr>
          <p:cNvPr id="11" name="Picture 10" descr="apperly transparent.png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766"/>
          <a:stretch/>
        </p:blipFill>
        <p:spPr>
          <a:xfrm>
            <a:off x="5580112" y="1900662"/>
            <a:ext cx="5256584" cy="49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24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3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</p:txBody>
      </p:sp>
      <p:pic>
        <p:nvPicPr>
          <p:cNvPr id="21506" name="Picture 1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2707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</p:txBody>
      </p:sp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endParaRPr lang="en-GB" i="0">
              <a:cs typeface="Arial" charset="0"/>
            </a:endParaRPr>
          </a:p>
        </p:txBody>
      </p:sp>
      <p:pic>
        <p:nvPicPr>
          <p:cNvPr id="22531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3249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9381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endParaRPr lang="en-GB" i="0">
              <a:cs typeface="Arial" charset="0"/>
            </a:endParaRPr>
          </a:p>
        </p:txBody>
      </p:sp>
      <p:pic>
        <p:nvPicPr>
          <p:cNvPr id="23555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39010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8082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6" descr="Bratman 2small.jpg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7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1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(Bratman 1993: View 4)</a:t>
            </a:r>
          </a:p>
        </p:txBody>
      </p:sp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8773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8774" name="Text Box 6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1791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8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cs typeface="Arial" charset="0"/>
              </a:rPr>
              <a:t>{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others</a:t>
            </a:r>
            <a:r>
              <a:rPr lang="ja-JP" alt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ial"/>
                <a:cs typeface="Arial" charset="0"/>
              </a:rPr>
              <a:t>’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 knowledge of intentions about intentions</a:t>
            </a:r>
          </a:p>
        </p:txBody>
      </p:sp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87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6036820" y="2264543"/>
            <a:ext cx="360040" cy="43204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FF0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26625" name="Picture 8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accent3"/>
                </a:solidFill>
                <a:effectLst>
                  <a:glow rad="101600">
                    <a:schemeClr val="tx2">
                      <a:alpha val="75000"/>
                    </a:schemeClr>
                  </a:glow>
                </a:effectLst>
                <a:cs typeface="Arial" charset="0"/>
              </a:rPr>
              <a:t>if</a:t>
            </a:r>
            <a:endParaRPr lang="en-GB" i="0" dirty="0">
              <a:solidFill>
                <a:schemeClr val="accent3"/>
              </a:solidFill>
              <a:effectLst>
                <a:glow rad="101600">
                  <a:schemeClr val="tx2">
                    <a:alpha val="75000"/>
                  </a:schemeClr>
                </a:glow>
              </a:effectLst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cs typeface="Arial" charset="0"/>
              </a:rPr>
              <a:t>{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others</a:t>
            </a:r>
            <a:r>
              <a:rPr lang="ja-JP" alt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ial"/>
                <a:cs typeface="Arial" charset="0"/>
              </a:rPr>
              <a:t>’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 knowledge of intentions about intentions</a:t>
            </a:r>
          </a:p>
        </p:txBody>
      </p:sp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960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/>
            </a:r>
            <a:br>
              <a:rPr lang="en-GB" i="0" u="sng" dirty="0">
                <a:solidFill>
                  <a:schemeClr val="bg2"/>
                </a:solidFill>
                <a:cs typeface="Arial" charset="0"/>
              </a:rPr>
            </a:br>
            <a:endParaRPr lang="en-GB" i="0" u="sng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2. I intend that we J in accordance with and because of la,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, and meshing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subplans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of la and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(Bratman 1993: View 4)</a:t>
            </a:r>
          </a:p>
        </p:txBody>
      </p:sp>
      <p:pic>
        <p:nvPicPr>
          <p:cNvPr id="27652" name="Picture 6" descr="Bratman 2small.jpg"/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1868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/>
            </a:r>
            <a:br>
              <a:rPr lang="en-GB" i="0" u="sng" dirty="0">
                <a:solidFill>
                  <a:schemeClr val="bg2"/>
                </a:solidFill>
                <a:cs typeface="Arial" charset="0"/>
              </a:rPr>
            </a:br>
            <a:endParaRPr lang="en-GB" i="0" u="sng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2. I intend that we J in accordance with and because of la,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, and meshing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subplans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of la and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(Bratman 1993: View 4)</a:t>
            </a:r>
          </a:p>
        </p:txBody>
      </p:sp>
      <p:pic>
        <p:nvPicPr>
          <p:cNvPr id="27652" name="Picture 6" descr="Bratman 2small.jpg"/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5174" y="3681606"/>
            <a:ext cx="34467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‘shared intentional agency consists, at bottom, in interconnected planning agency of the participants.</a:t>
            </a:r>
            <a:r>
              <a:rPr lang="en-US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’  </a:t>
            </a:r>
          </a:p>
          <a:p>
            <a:endParaRPr lang="en-US" i="0" dirty="0">
              <a:solidFill>
                <a:srgbClr val="FFFFFF"/>
              </a:solidFill>
              <a:effectLst>
                <a:glow rad="12700">
                  <a:schemeClr val="bg1">
                    <a:alpha val="75000"/>
                  </a:schemeClr>
                </a:glow>
              </a:effectLst>
            </a:endParaRPr>
          </a:p>
          <a:p>
            <a:pPr algn="r"/>
            <a:r>
              <a:rPr lang="en-US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(</a:t>
            </a:r>
            <a:r>
              <a:rPr lang="en-US" i="0" dirty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Bratman 2011, p. 11)</a:t>
            </a:r>
          </a:p>
        </p:txBody>
      </p:sp>
    </p:spTree>
    <p:extLst>
      <p:ext uri="{BB962C8B-B14F-4D97-AF65-F5344CB8AC3E}">
        <p14:creationId xmlns:p14="http://schemas.microsoft.com/office/powerpoint/2010/main" val="336116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(significant) joint </a:t>
            </a: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actions require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theory of mind cognition.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Abilities to engage in joint action could play no significant role in explaining how sophisticated theory of mind cognition emerges.</a:t>
            </a:r>
          </a:p>
        </p:txBody>
      </p:sp>
    </p:spTree>
    <p:extLst>
      <p:ext uri="{BB962C8B-B14F-4D97-AF65-F5344CB8AC3E}">
        <p14:creationId xmlns:p14="http://schemas.microsoft.com/office/powerpoint/2010/main" val="33758195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84380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challenge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chemeClr val="accent3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</a:t>
            </a:r>
            <a:r>
              <a:rPr lang="en-GB" i="0" dirty="0" smtClean="0">
                <a:solidFill>
                  <a:schemeClr val="accent3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</a:t>
            </a:r>
            <a:r>
              <a:rPr lang="en-GB" i="0" dirty="0" smtClean="0">
                <a:solidFill>
                  <a:schemeClr val="accent3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</a:t>
            </a:r>
            <a:endParaRPr lang="en-GB" dirty="0">
              <a:solidFill>
                <a:schemeClr val="accent3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117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1883043" y="4581128"/>
            <a:ext cx="669199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(significant) joint </a:t>
            </a: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actions require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theory of mind cognition.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Abilities to engage in joint action could play no significant role in explaining how sophisticated theory of mind cognition emerges.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60232" y="4521449"/>
            <a:ext cx="13385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(not why)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3977440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2060848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(significant) joint </a:t>
            </a: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actions require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theory of mind cognition.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Abilities to engage in joint action could play no significant role in explaining how sophisticated theory of mind cognition emerges.</a:t>
            </a:r>
          </a:p>
        </p:txBody>
      </p:sp>
    </p:spTree>
    <p:extLst>
      <p:ext uri="{BB962C8B-B14F-4D97-AF65-F5344CB8AC3E}">
        <p14:creationId xmlns:p14="http://schemas.microsoft.com/office/powerpoint/2010/main" val="813801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1052736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(significant) joint </a:t>
            </a: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actions require shared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theory of mind cognition.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Abilities to engage in joint action could play no significant role in explaining how sophisticated theory of mind cognition emerges.</a:t>
            </a:r>
          </a:p>
        </p:txBody>
      </p:sp>
    </p:spTree>
    <p:extLst>
      <p:ext uri="{BB962C8B-B14F-4D97-AF65-F5344CB8AC3E}">
        <p14:creationId xmlns:p14="http://schemas.microsoft.com/office/powerpoint/2010/main" val="4299362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1671342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34227114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6958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</p:spTree>
    <p:extLst>
      <p:ext uri="{BB962C8B-B14F-4D97-AF65-F5344CB8AC3E}">
        <p14:creationId xmlns:p14="http://schemas.microsoft.com/office/powerpoint/2010/main" val="3724015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</p:spTree>
    <p:extLst>
      <p:ext uri="{BB962C8B-B14F-4D97-AF65-F5344CB8AC3E}">
        <p14:creationId xmlns:p14="http://schemas.microsoft.com/office/powerpoint/2010/main" val="10174928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51520" y="3717032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4" name="Oval 13"/>
          <p:cNvSpPr/>
          <p:nvPr/>
        </p:nvSpPr>
        <p:spPr bwMode="auto">
          <a:xfrm>
            <a:off x="-1044624" y="2564904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468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51520" y="3717032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4" name="Oval 13"/>
          <p:cNvSpPr/>
          <p:nvPr/>
        </p:nvSpPr>
        <p:spPr bwMode="auto">
          <a:xfrm>
            <a:off x="-1044624" y="2564904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1484784"/>
            <a:ext cx="6012160" cy="5373216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5985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3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619672" y="2717304"/>
            <a:ext cx="71287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Representing perceptions, knowledge states and beliefs is hard, for it </a:t>
            </a: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requires</a:t>
            </a:r>
            <a:endParaRPr lang="en-GB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84380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challenge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1140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51520" y="3717032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4" name="Oval 13"/>
          <p:cNvSpPr/>
          <p:nvPr/>
        </p:nvSpPr>
        <p:spPr bwMode="auto">
          <a:xfrm>
            <a:off x="-1044624" y="2564904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1484784"/>
            <a:ext cx="6012160" cy="5373216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0" y="1196752"/>
            <a:ext cx="9144000" cy="144016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3083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0" y="1196752"/>
            <a:ext cx="9144000" cy="144016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71800" y="309160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dog’s singing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2771800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907704" y="2852936"/>
            <a:ext cx="93610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2339752" y="3861048"/>
            <a:ext cx="504056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26" name="Left Brace 25"/>
          <p:cNvSpPr/>
          <p:nvPr/>
        </p:nvSpPr>
        <p:spPr bwMode="auto">
          <a:xfrm rot="16200000">
            <a:off x="2231740" y="3537013"/>
            <a:ext cx="288031" cy="3816424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7584" y="566124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We make the dog 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22751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my pulling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59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your pulling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99593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681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71800" y="309160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dog’s singing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2771800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907704" y="2852936"/>
            <a:ext cx="93610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2339752" y="3861048"/>
            <a:ext cx="504056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26" name="Left Brace 25"/>
          <p:cNvSpPr/>
          <p:nvPr/>
        </p:nvSpPr>
        <p:spPr bwMode="auto">
          <a:xfrm rot="16200000">
            <a:off x="2231740" y="3537013"/>
            <a:ext cx="288031" cy="3816424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7584" y="566124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We make the dog 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22751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my pulling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59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your pulling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99593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0" y="1700808"/>
            <a:ext cx="4572000" cy="4752528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067944" y="0"/>
            <a:ext cx="1080120" cy="6858000"/>
          </a:xfrm>
          <a:prstGeom prst="rect">
            <a:avLst/>
          </a:prstGeom>
          <a:gradFill flip="none" rotWithShape="1">
            <a:gsLst>
              <a:gs pos="37000">
                <a:schemeClr val="bg1">
                  <a:alpha val="0"/>
                </a:schemeClr>
              </a:gs>
              <a:gs pos="8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2508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</p:spTree>
    <p:extLst>
      <p:ext uri="{BB962C8B-B14F-4D97-AF65-F5344CB8AC3E}">
        <p14:creationId xmlns:p14="http://schemas.microsoft.com/office/powerpoint/2010/main" val="589914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</p:spTree>
    <p:extLst>
      <p:ext uri="{BB962C8B-B14F-4D97-AF65-F5344CB8AC3E}">
        <p14:creationId xmlns:p14="http://schemas.microsoft.com/office/powerpoint/2010/main" val="12037771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758" y="116632"/>
            <a:ext cx="63968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ln>
                  <a:solidFill>
                    <a:schemeClr val="bg1"/>
                  </a:solidFill>
                </a:ln>
                <a:solidFill>
                  <a:schemeClr val="tx2">
                    <a:alpha val="23000"/>
                  </a:schemeClr>
                </a:solidFill>
                <a:effectLst>
                  <a:glow rad="25400">
                    <a:schemeClr val="tx1">
                      <a:alpha val="23000"/>
                    </a:schemeClr>
                  </a:glo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1945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flipH="1">
            <a:off x="0" y="1556792"/>
            <a:ext cx="7308304" cy="108012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>
                <a:lumMod val="6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3" name="Right Brace 12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9418" y="116632"/>
            <a:ext cx="63968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ln>
                  <a:solidFill>
                    <a:schemeClr val="bg1"/>
                  </a:solidFill>
                </a:ln>
                <a:solidFill>
                  <a:schemeClr val="bg1">
                    <a:alpha val="67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1226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flipH="1">
            <a:off x="0" y="404664"/>
            <a:ext cx="7308304" cy="108012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5" name="Right Brace 14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79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2532020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207524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 rot="21540000">
            <a:off x="1475656" y="3501008"/>
            <a:ext cx="3816424" cy="2808312"/>
          </a:xfrm>
          <a:prstGeom prst="rect">
            <a:avLst/>
          </a:prstGeom>
          <a:solidFill>
            <a:srgbClr val="DADD34">
              <a:alpha val="3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19672" y="3521184"/>
            <a:ext cx="3888681" cy="271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a) conceptual sophistication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takes years to develop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development tied to acquisition of  executive function and language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development facilitated by training and </a:t>
            </a: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siblings</a:t>
            </a:r>
            <a:endParaRPr lang="en-GB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364089" y="3521184"/>
            <a:ext cx="3384376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b) scarce cognitive resources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attention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working memory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619672" y="2717304"/>
            <a:ext cx="71287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Representing perceptions, knowledge states and beliefs is hard, for it </a:t>
            </a: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requires</a:t>
            </a:r>
            <a:endParaRPr lang="en-GB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84380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challenge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social cognition.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80253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5" y="692698"/>
            <a:ext cx="8064896" cy="510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/>
              <a:t>Grounding</a:t>
            </a:r>
          </a:p>
          <a:p>
            <a:pPr>
              <a:spcAft>
                <a:spcPts val="1200"/>
              </a:spcAft>
            </a:pPr>
            <a:r>
              <a:rPr lang="en-US" i="0" dirty="0" smtClean="0"/>
              <a:t>events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i="0" baseline="-25000" dirty="0"/>
              <a:t>1</a:t>
            </a:r>
            <a:r>
              <a:rPr lang="en-US" dirty="0"/>
              <a:t>, ... </a:t>
            </a:r>
            <a:r>
              <a:rPr lang="en-US" dirty="0" err="1"/>
              <a:t>D</a:t>
            </a:r>
            <a:r>
              <a:rPr lang="en-US" i="0" baseline="-25000" dirty="0" err="1"/>
              <a:t>n</a:t>
            </a:r>
            <a:r>
              <a:rPr lang="en-US" dirty="0"/>
              <a:t> ground </a:t>
            </a:r>
            <a:r>
              <a:rPr lang="en-US" i="0" dirty="0"/>
              <a:t>E, if: </a:t>
            </a:r>
            <a:endParaRPr lang="en-US" i="0" dirty="0" smtClean="0"/>
          </a:p>
          <a:p>
            <a:pPr marL="360000">
              <a:spcAft>
                <a:spcPts val="1200"/>
              </a:spcAft>
            </a:pPr>
            <a:r>
              <a:rPr lang="en-US" i="0" dirty="0" smtClean="0"/>
              <a:t>D</a:t>
            </a:r>
            <a:r>
              <a:rPr lang="en-US" i="0" baseline="-25000" dirty="0" smtClean="0"/>
              <a:t>1</a:t>
            </a:r>
            <a:r>
              <a:rPr lang="en-US" i="0" dirty="0"/>
              <a:t>, ... </a:t>
            </a:r>
            <a:r>
              <a:rPr lang="en-US" i="0" dirty="0" err="1"/>
              <a:t>D</a:t>
            </a:r>
            <a:r>
              <a:rPr lang="en-US" i="0" baseline="-25000" dirty="0" err="1"/>
              <a:t>n</a:t>
            </a:r>
            <a:r>
              <a:rPr lang="en-US" i="0" dirty="0"/>
              <a:t> and E occur; </a:t>
            </a:r>
            <a:endParaRPr lang="en-US" i="0" dirty="0" smtClean="0"/>
          </a:p>
          <a:p>
            <a:pPr marL="360000">
              <a:spcAft>
                <a:spcPts val="1200"/>
              </a:spcAft>
            </a:pPr>
            <a:r>
              <a:rPr lang="en-US" i="0" dirty="0" smtClean="0"/>
              <a:t>D</a:t>
            </a:r>
            <a:r>
              <a:rPr lang="en-US" i="0" baseline="-25000" dirty="0" smtClean="0"/>
              <a:t>1</a:t>
            </a:r>
            <a:r>
              <a:rPr lang="en-US" i="0" dirty="0"/>
              <a:t>, ... </a:t>
            </a:r>
            <a:r>
              <a:rPr lang="en-US" i="0" dirty="0" err="1"/>
              <a:t>D</a:t>
            </a:r>
            <a:r>
              <a:rPr lang="en-US" i="0" baseline="-25000" dirty="0" err="1"/>
              <a:t>n</a:t>
            </a:r>
            <a:r>
              <a:rPr lang="en-US" i="0" dirty="0"/>
              <a:t> are each (perhaps improper) parts of E; and </a:t>
            </a:r>
            <a:endParaRPr lang="en-US" i="0" dirty="0" smtClean="0"/>
          </a:p>
          <a:p>
            <a:pPr marL="360000">
              <a:spcAft>
                <a:spcPts val="1200"/>
              </a:spcAft>
            </a:pPr>
            <a:r>
              <a:rPr lang="en-US" i="0" dirty="0" smtClean="0"/>
              <a:t>every </a:t>
            </a:r>
            <a:r>
              <a:rPr lang="en-US" i="0" dirty="0"/>
              <a:t>event that </a:t>
            </a:r>
            <a:r>
              <a:rPr lang="en-US" i="0" dirty="0" smtClean="0"/>
              <a:t>is a proper part of E but does not overlap D</a:t>
            </a:r>
            <a:r>
              <a:rPr lang="en-US" i="0" baseline="-25000" dirty="0" smtClean="0"/>
              <a:t>1</a:t>
            </a:r>
            <a:r>
              <a:rPr lang="en-US" i="0" dirty="0"/>
              <a:t>,...</a:t>
            </a:r>
            <a:r>
              <a:rPr lang="en-US" i="0" dirty="0" err="1"/>
              <a:t>D</a:t>
            </a:r>
            <a:r>
              <a:rPr lang="en-US" i="0" baseline="-25000" dirty="0" err="1"/>
              <a:t>n</a:t>
            </a:r>
            <a:r>
              <a:rPr lang="en-US" i="0" dirty="0"/>
              <a:t> </a:t>
            </a:r>
            <a:r>
              <a:rPr lang="en-US" i="0" dirty="0" smtClean="0"/>
              <a:t>is </a:t>
            </a:r>
            <a:r>
              <a:rPr lang="en-US" i="0" dirty="0"/>
              <a:t>caused by some or all of D</a:t>
            </a:r>
            <a:r>
              <a:rPr lang="en-US" i="0" baseline="-25000" dirty="0"/>
              <a:t>1</a:t>
            </a:r>
            <a:r>
              <a:rPr lang="en-US" i="0" dirty="0"/>
              <a:t>, ... D</a:t>
            </a:r>
            <a:r>
              <a:rPr lang="en-US" i="0" baseline="-25000" dirty="0"/>
              <a:t>n</a:t>
            </a:r>
            <a:r>
              <a:rPr lang="en-US" i="0" dirty="0" smtClean="0"/>
              <a:t>.</a:t>
            </a:r>
          </a:p>
          <a:p>
            <a:endParaRPr lang="en-US" i="0" dirty="0" smtClean="0"/>
          </a:p>
          <a:p>
            <a:r>
              <a:rPr lang="en-US" b="1" i="0" dirty="0" smtClean="0"/>
              <a:t>Agency</a:t>
            </a:r>
            <a:endParaRPr lang="en-US" b="1" i="0" dirty="0"/>
          </a:p>
          <a:p>
            <a:r>
              <a:rPr lang="en-US" i="0" dirty="0"/>
              <a:t>For an individual to be among the agents of an event is for there to be actions a</a:t>
            </a:r>
            <a:r>
              <a:rPr lang="en-US" i="0" baseline="-25000" dirty="0"/>
              <a:t>1</a:t>
            </a:r>
            <a:r>
              <a:rPr lang="en-US" i="0" dirty="0"/>
              <a:t>, ... a</a:t>
            </a:r>
            <a:r>
              <a:rPr lang="en-US" i="0" baseline="-25000" dirty="0"/>
              <a:t>n</a:t>
            </a:r>
            <a:r>
              <a:rPr lang="en-US" i="0" dirty="0"/>
              <a:t> which ground this event where the individual is an agent of one or more of these actions</a:t>
            </a:r>
            <a:r>
              <a:rPr lang="en-US" i="0" dirty="0" smtClean="0"/>
              <a:t>.</a:t>
            </a:r>
          </a:p>
          <a:p>
            <a:endParaRPr lang="en-US" i="0" dirty="0"/>
          </a:p>
          <a:p>
            <a:pPr algn="r"/>
            <a:r>
              <a:rPr lang="en-US" i="0" dirty="0" smtClean="0"/>
              <a:t>(Adapted from </a:t>
            </a:r>
            <a:r>
              <a:rPr lang="en-US" i="0" dirty="0" err="1" smtClean="0"/>
              <a:t>Pietroski</a:t>
            </a:r>
            <a:r>
              <a:rPr lang="en-US" i="0" dirty="0" smtClean="0"/>
              <a:t> 1998)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2133535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987557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0" y="1196752"/>
            <a:ext cx="9144000" cy="144016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71800" y="309160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dog’s singing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2771800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1907704" y="2852936"/>
            <a:ext cx="93610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33" name="Straight Arrow Connector 32"/>
          <p:cNvCxnSpPr/>
          <p:nvPr/>
        </p:nvCxnSpPr>
        <p:spPr bwMode="auto">
          <a:xfrm flipV="1">
            <a:off x="2339752" y="3861048"/>
            <a:ext cx="504056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34" name="Left Brace 33"/>
          <p:cNvSpPr/>
          <p:nvPr/>
        </p:nvSpPr>
        <p:spPr bwMode="auto">
          <a:xfrm rot="16200000">
            <a:off x="2231740" y="3537013"/>
            <a:ext cx="288031" cy="3816424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7584" y="566124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We make the dog sing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5536" y="222751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my pulling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959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your pulling</a:t>
            </a:r>
          </a:p>
        </p:txBody>
      </p:sp>
      <p:sp>
        <p:nvSpPr>
          <p:cNvPr id="38" name="Oval 37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99593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080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7654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24" name="Left Brace 23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</p:spTree>
    <p:extLst>
      <p:ext uri="{BB962C8B-B14F-4D97-AF65-F5344CB8AC3E}">
        <p14:creationId xmlns:p14="http://schemas.microsoft.com/office/powerpoint/2010/main" val="29739048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broad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6" name="Right Brace 15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39" name="Straight Arrow Connector 38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0" name="Left Brace 39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</p:spTree>
    <p:extLst>
      <p:ext uri="{BB962C8B-B14F-4D97-AF65-F5344CB8AC3E}">
        <p14:creationId xmlns:p14="http://schemas.microsoft.com/office/powerpoint/2010/main" val="7896522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>
                <a:alpha val="5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broad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6" name="Right Brace 15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39" name="Straight Arrow Connector 38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0" name="Left Brace 39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0" y="1916832"/>
            <a:ext cx="3779912" cy="4941168"/>
          </a:xfrm>
          <a:prstGeom prst="rect">
            <a:avLst/>
          </a:prstGeom>
          <a:solidFill>
            <a:schemeClr val="tx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720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2" name="Left Brace 11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0" y="1916832"/>
            <a:ext cx="3779912" cy="4941168"/>
          </a:xfrm>
          <a:prstGeom prst="rect">
            <a:avLst/>
          </a:prstGeom>
          <a:solidFill>
            <a:schemeClr val="tx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788024" y="1124744"/>
            <a:ext cx="3779912" cy="331236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9706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788024" y="1124744"/>
            <a:ext cx="3779912" cy="331236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1800" y="309160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dog’s singing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771800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1907704" y="2852936"/>
            <a:ext cx="93610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339752" y="3861048"/>
            <a:ext cx="504056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21" name="Left Brace 20"/>
          <p:cNvSpPr/>
          <p:nvPr/>
        </p:nvSpPr>
        <p:spPr bwMode="auto">
          <a:xfrm rot="16200000">
            <a:off x="2231740" y="3537013"/>
            <a:ext cx="288031" cy="3816424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7584" y="566124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We make the dog sing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5536" y="222751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my pulling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959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your pulling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899593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9552" y="1196752"/>
            <a:ext cx="8604448" cy="144016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207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2146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endParaRPr lang="en-GB" i="0" dirty="0">
              <a:solidFill>
                <a:schemeClr val="tx1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  <a:p>
            <a:pPr algn="r">
              <a:spcBef>
                <a:spcPct val="25000"/>
              </a:spcBef>
            </a:pPr>
            <a:endParaRPr lang="en-GB" sz="1600" i="0" dirty="0">
              <a:solidFill>
                <a:schemeClr val="tx1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</a:t>
            </a: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)</a:t>
            </a:r>
            <a:endParaRPr lang="en-GB" sz="1600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9160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7409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 rot="210760">
            <a:off x="5220072" y="3501008"/>
            <a:ext cx="2736304" cy="1872208"/>
          </a:xfrm>
          <a:prstGeom prst="rect">
            <a:avLst/>
          </a:prstGeom>
          <a:solidFill>
            <a:srgbClr val="DADD34">
              <a:alpha val="3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19672" y="3521184"/>
            <a:ext cx="3888681" cy="271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a) conceptual sophistication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takes years to develop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development tied to acquisition of  executive function and language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development facilitated by training and </a:t>
            </a: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siblings</a:t>
            </a:r>
            <a:endParaRPr lang="en-GB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364089" y="3521184"/>
            <a:ext cx="3384376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b) scarce cognitive resources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attention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working memory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619672" y="2717304"/>
            <a:ext cx="71287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Representing perceptions, knowledge states and beliefs is hard, for it </a:t>
            </a: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requires</a:t>
            </a:r>
            <a:endParaRPr lang="en-GB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84380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challenge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social cognition.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1920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represents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87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595959"/>
                </a:solidFill>
              </a:rPr>
              <a:t>coordinates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595959"/>
                </a:solidFill>
              </a:rPr>
              <a:t>represents</a:t>
            </a:r>
            <a:endParaRPr lang="en-US" dirty="0">
              <a:solidFill>
                <a:srgbClr val="595959"/>
              </a:solidFill>
            </a:endParaRPr>
          </a:p>
        </p:txBody>
      </p:sp>
      <p:cxnSp>
        <p:nvCxnSpPr>
          <p:cNvPr id="16" name="Curved Connector 15"/>
          <p:cNvCxnSpPr>
            <a:stCxn id="17" idx="0"/>
          </p:cNvCxnSpPr>
          <p:nvPr/>
        </p:nvCxnSpPr>
        <p:spPr bwMode="auto">
          <a:xfrm rot="15868923" flipH="1">
            <a:off x="4527243" y="1093307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7" name="Rounded Rectangle 16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???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8" name="Curved Connector 17"/>
          <p:cNvCxnSpPr>
            <a:stCxn id="17" idx="0"/>
          </p:cNvCxnSpPr>
          <p:nvPr/>
        </p:nvCxnSpPr>
        <p:spPr bwMode="auto">
          <a:xfrm rot="5400000">
            <a:off x="2282954" y="2165574"/>
            <a:ext cx="1104202" cy="1278637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5938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Detour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Goals are not intentions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2031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0841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56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2" name="Curved Connector 11"/>
          <p:cNvCxnSpPr>
            <a:stCxn id="2" idx="0"/>
            <a:endCxn id="6" idx="2"/>
          </p:cNvCxnSpPr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75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476537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7" name="Curved Connector 16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752116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 flipV="1">
            <a:off x="-108521" y="-99392"/>
            <a:ext cx="4680521" cy="1765294"/>
          </a:xfrm>
          <a:prstGeom prst="roundRect">
            <a:avLst>
              <a:gd name="adj" fmla="val 8709"/>
            </a:avLst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cxnSp>
        <p:nvCxnSpPr>
          <p:cNvPr id="18" name="Curved Connector 17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 flipV="1">
            <a:off x="35497" y="116632"/>
            <a:ext cx="4392487" cy="1549270"/>
          </a:xfrm>
          <a:prstGeom prst="roundRect">
            <a:avLst>
              <a:gd name="adj" fmla="val 8709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 in the past, actions of this type have caused outcomes of this type; (ii) this action happens now in part because 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</a:t>
            </a:r>
            <a:r>
              <a:rPr lang="en-US" i="0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.</a:t>
            </a:r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94048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 flipV="1">
            <a:off x="-108521" y="-99392"/>
            <a:ext cx="4680521" cy="1765294"/>
          </a:xfrm>
          <a:prstGeom prst="roundRect">
            <a:avLst>
              <a:gd name="adj" fmla="val 8709"/>
            </a:avLst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cxnSp>
        <p:nvCxnSpPr>
          <p:cNvPr id="18" name="Curved Connector 17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 flipV="1">
            <a:off x="35497" y="116632"/>
            <a:ext cx="4392487" cy="1549270"/>
          </a:xfrm>
          <a:prstGeom prst="roundRect">
            <a:avLst>
              <a:gd name="adj" fmla="val 8709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 in the past, actions of this type have caused outcomes of this type; (ii) this action happens now in part because 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</a:t>
            </a:r>
            <a:r>
              <a:rPr lang="en-US" i="0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.</a:t>
            </a:r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0" y="0"/>
            <a:ext cx="8316416" cy="6453336"/>
          </a:xfrm>
          <a:prstGeom prst="rect">
            <a:avLst/>
          </a:prstGeom>
          <a:solidFill>
            <a:srgbClr val="0F3B00">
              <a:alpha val="6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1456234" y="5013176"/>
            <a:ext cx="5708054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>
            <a:glow rad="508000">
              <a:schemeClr val="tx1">
                <a:alpha val="75000"/>
              </a:schemeClr>
            </a:glo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is possible to represent goal-directed actions without representing intentions.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956798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717973" y="3212466"/>
            <a:ext cx="5708054" cy="433068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>
            <a:glow rad="508000">
              <a:schemeClr val="tx1">
                <a:alpha val="75000"/>
              </a:schemeClr>
            </a:glo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End Detour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0279559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19672" y="3521184"/>
            <a:ext cx="3888681" cy="271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a) conceptual sophistication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takes years to develop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development tied to acquisition of  executive function and language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development facilitated by training and </a:t>
            </a: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siblings</a:t>
            </a:r>
            <a:endParaRPr lang="en-GB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364089" y="3521184"/>
            <a:ext cx="3384376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b) scarce cognitive resources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attention</a:t>
            </a:r>
          </a:p>
          <a:p>
            <a:pPr eaLnBrk="1" hangingPunct="1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- working memory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619672" y="2717304"/>
            <a:ext cx="71287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Representing perceptions, knowledge states and beliefs is hard, for it </a:t>
            </a:r>
            <a:r>
              <a:rPr lang="en-GB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requires</a:t>
            </a:r>
            <a:endParaRPr lang="en-GB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84380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challenge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social cognition.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5292080" y="3501008"/>
            <a:ext cx="0" cy="2736304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FFFF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64063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595959"/>
                </a:solidFill>
              </a:rPr>
              <a:t>coordinates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595959"/>
                </a:solidFill>
              </a:rPr>
              <a:t>represents</a:t>
            </a:r>
            <a:endParaRPr lang="en-US" dirty="0">
              <a:solidFill>
                <a:srgbClr val="595959"/>
              </a:solidFill>
            </a:endParaRPr>
          </a:p>
        </p:txBody>
      </p:sp>
      <p:cxnSp>
        <p:nvCxnSpPr>
          <p:cNvPr id="16" name="Curved Connector 15"/>
          <p:cNvCxnSpPr>
            <a:stCxn id="17" idx="0"/>
          </p:cNvCxnSpPr>
          <p:nvPr/>
        </p:nvCxnSpPr>
        <p:spPr bwMode="auto">
          <a:xfrm rot="15868923" flipH="1">
            <a:off x="4527243" y="1093307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7" name="Rounded Rectangle 16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???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8" name="Curved Connector 17"/>
          <p:cNvCxnSpPr>
            <a:stCxn id="17" idx="0"/>
          </p:cNvCxnSpPr>
          <p:nvPr/>
        </p:nvCxnSpPr>
        <p:spPr bwMode="auto">
          <a:xfrm rot="5400000">
            <a:off x="2282954" y="2165574"/>
            <a:ext cx="1104202" cy="1278637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042908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activities are individually directed and it is possible that: all agents succeed relative to this outcome.</a:t>
            </a:r>
            <a:endParaRPr lang="en-US" i="0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413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activities are individually directed and it is possible that: all agents succeed relative to this outcome.</a:t>
            </a:r>
            <a:endParaRPr lang="en-US" i="0" u="sng" dirty="0" smtClean="0"/>
          </a:p>
        </p:txBody>
      </p:sp>
      <p:sp>
        <p:nvSpPr>
          <p:cNvPr id="7" name="Rectangle 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(b) the agents’ activities are coordinated; 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</p:spTree>
    <p:extLst>
      <p:ext uri="{BB962C8B-B14F-4D97-AF65-F5344CB8AC3E}">
        <p14:creationId xmlns:p14="http://schemas.microsoft.com/office/powerpoint/2010/main" val="221658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activities are individually directed and it is possible that: all agents succeed relative to this outcome.</a:t>
            </a:r>
            <a:endParaRPr lang="en-US" i="0" u="sng" dirty="0" smtClean="0"/>
          </a:p>
        </p:txBody>
      </p:sp>
      <p:sp>
        <p:nvSpPr>
          <p:cNvPr id="7" name="Rectangle 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agents’ activities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</p:spTree>
    <p:extLst>
      <p:ext uri="{BB962C8B-B14F-4D97-AF65-F5344CB8AC3E}">
        <p14:creationId xmlns:p14="http://schemas.microsoft.com/office/powerpoint/2010/main" val="2460907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ounterexample-environmen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400"/>
            <a:ext cx="91440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7913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325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3238" name="Oval 6"/>
          <p:cNvSpPr>
            <a:spLocks noChangeArrowheads="1"/>
          </p:cNvSpPr>
          <p:nvPr/>
        </p:nvSpPr>
        <p:spPr bwMode="auto">
          <a:xfrm>
            <a:off x="1546151" y="4221163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39" name="Line 7"/>
          <p:cNvSpPr>
            <a:spLocks noChangeShapeType="1"/>
          </p:cNvSpPr>
          <p:nvPr/>
        </p:nvSpPr>
        <p:spPr bwMode="auto">
          <a:xfrm flipV="1">
            <a:off x="1890639" y="3589338"/>
            <a:ext cx="1296988" cy="720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0" name="Text Box 8"/>
          <p:cNvSpPr txBox="1">
            <a:spLocks noChangeArrowheads="1"/>
          </p:cNvSpPr>
          <p:nvPr/>
        </p:nvSpPr>
        <p:spPr bwMode="auto">
          <a:xfrm>
            <a:off x="1114351" y="4441825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/>
              <a:t>sting</a:t>
            </a:r>
          </a:p>
        </p:txBody>
      </p:sp>
      <p:sp>
        <p:nvSpPr>
          <p:cNvPr id="223241" name="Oval 9"/>
          <p:cNvSpPr>
            <a:spLocks noChangeArrowheads="1"/>
          </p:cNvSpPr>
          <p:nvPr/>
        </p:nvSpPr>
        <p:spPr bwMode="auto">
          <a:xfrm>
            <a:off x="1258814" y="3568700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42" name="Line 10"/>
          <p:cNvSpPr>
            <a:spLocks noChangeShapeType="1"/>
          </p:cNvSpPr>
          <p:nvPr/>
        </p:nvSpPr>
        <p:spPr bwMode="auto">
          <a:xfrm flipV="1">
            <a:off x="1619176" y="3357563"/>
            <a:ext cx="1439863" cy="3603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3" name="Text Box 11"/>
          <p:cNvSpPr txBox="1">
            <a:spLocks noChangeArrowheads="1"/>
          </p:cNvSpPr>
          <p:nvPr/>
        </p:nvSpPr>
        <p:spPr bwMode="auto">
          <a:xfrm>
            <a:off x="827014" y="3789363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sting</a:t>
            </a:r>
          </a:p>
        </p:txBody>
      </p:sp>
      <p:sp>
        <p:nvSpPr>
          <p:cNvPr id="223244" name="Oval 12"/>
          <p:cNvSpPr>
            <a:spLocks noChangeArrowheads="1"/>
          </p:cNvSpPr>
          <p:nvPr/>
        </p:nvSpPr>
        <p:spPr bwMode="auto">
          <a:xfrm>
            <a:off x="1187376" y="2847975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45" name="Line 13"/>
          <p:cNvSpPr>
            <a:spLocks noChangeShapeType="1"/>
          </p:cNvSpPr>
          <p:nvPr/>
        </p:nvSpPr>
        <p:spPr bwMode="auto">
          <a:xfrm>
            <a:off x="1547739" y="3063875"/>
            <a:ext cx="1439863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6" name="Text Box 14"/>
          <p:cNvSpPr txBox="1">
            <a:spLocks noChangeArrowheads="1"/>
          </p:cNvSpPr>
          <p:nvPr/>
        </p:nvSpPr>
        <p:spPr bwMode="auto">
          <a:xfrm>
            <a:off x="755576" y="3068638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sting</a:t>
            </a:r>
          </a:p>
        </p:txBody>
      </p:sp>
      <p:sp>
        <p:nvSpPr>
          <p:cNvPr id="223247" name="Oval 15"/>
          <p:cNvSpPr>
            <a:spLocks noChangeArrowheads="1"/>
          </p:cNvSpPr>
          <p:nvPr/>
        </p:nvSpPr>
        <p:spPr bwMode="auto">
          <a:xfrm>
            <a:off x="1330251" y="2128838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48" name="Line 16"/>
          <p:cNvSpPr>
            <a:spLocks noChangeShapeType="1"/>
          </p:cNvSpPr>
          <p:nvPr/>
        </p:nvSpPr>
        <p:spPr bwMode="auto">
          <a:xfrm>
            <a:off x="1690614" y="2344738"/>
            <a:ext cx="1368425" cy="4365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9" name="Text Box 17"/>
          <p:cNvSpPr txBox="1">
            <a:spLocks noChangeArrowheads="1"/>
          </p:cNvSpPr>
          <p:nvPr/>
        </p:nvSpPr>
        <p:spPr bwMode="auto">
          <a:xfrm>
            <a:off x="898451" y="234950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sting</a:t>
            </a:r>
          </a:p>
        </p:txBody>
      </p:sp>
      <p:sp>
        <p:nvSpPr>
          <p:cNvPr id="223250" name="Oval 18"/>
          <p:cNvSpPr>
            <a:spLocks noChangeArrowheads="1"/>
          </p:cNvSpPr>
          <p:nvPr/>
        </p:nvSpPr>
        <p:spPr bwMode="auto">
          <a:xfrm>
            <a:off x="1690614" y="14811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51" name="Line 19"/>
          <p:cNvSpPr>
            <a:spLocks noChangeShapeType="1"/>
          </p:cNvSpPr>
          <p:nvPr/>
        </p:nvSpPr>
        <p:spPr bwMode="auto">
          <a:xfrm>
            <a:off x="2035101" y="1757363"/>
            <a:ext cx="1152525" cy="792163"/>
          </a:xfrm>
          <a:prstGeom prst="line">
            <a:avLst/>
          </a:prstGeom>
          <a:noFill/>
          <a:ln w="28575">
            <a:solidFill>
              <a:srgbClr val="FFFFFF">
                <a:alpha val="50000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52" name="Text Box 20"/>
          <p:cNvSpPr txBox="1">
            <a:spLocks noChangeArrowheads="1"/>
          </p:cNvSpPr>
          <p:nvPr/>
        </p:nvSpPr>
        <p:spPr bwMode="auto">
          <a:xfrm>
            <a:off x="1258814" y="170180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C0C0"/>
                </a:solidFill>
              </a:rPr>
              <a:t>sting</a:t>
            </a:r>
          </a:p>
        </p:txBody>
      </p:sp>
      <p:sp>
        <p:nvSpPr>
          <p:cNvPr id="223253" name="Oval 21"/>
          <p:cNvSpPr>
            <a:spLocks noChangeArrowheads="1"/>
          </p:cNvSpPr>
          <p:nvPr/>
        </p:nvSpPr>
        <p:spPr bwMode="auto">
          <a:xfrm>
            <a:off x="2338314" y="9096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9999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54" name="Line 22"/>
          <p:cNvSpPr>
            <a:spLocks noChangeShapeType="1"/>
          </p:cNvSpPr>
          <p:nvPr/>
        </p:nvSpPr>
        <p:spPr bwMode="auto">
          <a:xfrm>
            <a:off x="2635176" y="1204913"/>
            <a:ext cx="792163" cy="1223963"/>
          </a:xfrm>
          <a:prstGeom prst="line">
            <a:avLst/>
          </a:prstGeom>
          <a:noFill/>
          <a:ln w="28575">
            <a:solidFill>
              <a:srgbClr val="FFFFFF">
                <a:alpha val="39999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55" name="Text Box 23"/>
          <p:cNvSpPr txBox="1">
            <a:spLocks noChangeArrowheads="1"/>
          </p:cNvSpPr>
          <p:nvPr/>
        </p:nvSpPr>
        <p:spPr bwMode="auto">
          <a:xfrm>
            <a:off x="1906514" y="113030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969696"/>
                </a:solidFill>
              </a:rPr>
              <a:t>sting</a:t>
            </a:r>
          </a:p>
        </p:txBody>
      </p:sp>
      <p:sp>
        <p:nvSpPr>
          <p:cNvPr id="223256" name="Oval 24"/>
          <p:cNvSpPr>
            <a:spLocks noChangeArrowheads="1"/>
          </p:cNvSpPr>
          <p:nvPr/>
        </p:nvSpPr>
        <p:spPr bwMode="auto">
          <a:xfrm>
            <a:off x="3059039" y="620713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57" name="Line 25"/>
          <p:cNvSpPr>
            <a:spLocks noChangeShapeType="1"/>
          </p:cNvSpPr>
          <p:nvPr/>
        </p:nvSpPr>
        <p:spPr bwMode="auto">
          <a:xfrm>
            <a:off x="3274939" y="981075"/>
            <a:ext cx="360363" cy="1368425"/>
          </a:xfrm>
          <a:prstGeom prst="line">
            <a:avLst/>
          </a:prstGeom>
          <a:noFill/>
          <a:ln w="28575">
            <a:solidFill>
              <a:srgbClr val="FFFFFF">
                <a:alpha val="30000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58" name="Text Box 26"/>
          <p:cNvSpPr txBox="1">
            <a:spLocks noChangeArrowheads="1"/>
          </p:cNvSpPr>
          <p:nvPr/>
        </p:nvSpPr>
        <p:spPr bwMode="auto">
          <a:xfrm>
            <a:off x="2482776" y="333375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2"/>
                </a:solidFill>
              </a:rPr>
              <a:t>sting</a:t>
            </a:r>
          </a:p>
        </p:txBody>
      </p:sp>
      <p:sp>
        <p:nvSpPr>
          <p:cNvPr id="223259" name="Oval 27"/>
          <p:cNvSpPr>
            <a:spLocks noChangeArrowheads="1"/>
          </p:cNvSpPr>
          <p:nvPr/>
        </p:nvSpPr>
        <p:spPr bwMode="auto">
          <a:xfrm>
            <a:off x="3238426" y="2600325"/>
            <a:ext cx="1009650" cy="10096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3260" name="Oval 28"/>
          <p:cNvSpPr>
            <a:spLocks noChangeArrowheads="1"/>
          </p:cNvSpPr>
          <p:nvPr/>
        </p:nvSpPr>
        <p:spPr bwMode="auto">
          <a:xfrm>
            <a:off x="3706739" y="549275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61" name="Line 29"/>
          <p:cNvSpPr>
            <a:spLocks noChangeShapeType="1"/>
          </p:cNvSpPr>
          <p:nvPr/>
        </p:nvSpPr>
        <p:spPr bwMode="auto">
          <a:xfrm flipH="1">
            <a:off x="3851201" y="909638"/>
            <a:ext cx="31750" cy="1366838"/>
          </a:xfrm>
          <a:prstGeom prst="line">
            <a:avLst/>
          </a:prstGeom>
          <a:noFill/>
          <a:ln w="28575">
            <a:solidFill>
              <a:srgbClr val="FFFFFF">
                <a:alpha val="20000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62" name="Text Box 30"/>
          <p:cNvSpPr txBox="1">
            <a:spLocks noChangeArrowheads="1"/>
          </p:cNvSpPr>
          <p:nvPr/>
        </p:nvSpPr>
        <p:spPr bwMode="auto">
          <a:xfrm>
            <a:off x="3203501" y="26035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333333"/>
                </a:solidFill>
              </a:rPr>
              <a:t>sting</a:t>
            </a:r>
          </a:p>
        </p:txBody>
      </p:sp>
      <p:sp>
        <p:nvSpPr>
          <p:cNvPr id="223263" name="Text Box 31"/>
          <p:cNvSpPr txBox="1">
            <a:spLocks noChangeArrowheads="1"/>
          </p:cNvSpPr>
          <p:nvPr/>
        </p:nvSpPr>
        <p:spPr bwMode="auto">
          <a:xfrm>
            <a:off x="3238426" y="2724150"/>
            <a:ext cx="10080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 dirty="0">
                <a:solidFill>
                  <a:schemeClr val="tx1"/>
                </a:solidFill>
              </a:rPr>
              <a:t>death of fly</a:t>
            </a:r>
          </a:p>
        </p:txBody>
      </p:sp>
      <p:sp>
        <p:nvSpPr>
          <p:cNvPr id="223264" name="Oval 32"/>
          <p:cNvSpPr>
            <a:spLocks noChangeArrowheads="1"/>
          </p:cNvSpPr>
          <p:nvPr/>
        </p:nvSpPr>
        <p:spPr bwMode="auto">
          <a:xfrm>
            <a:off x="3292401" y="2654300"/>
            <a:ext cx="900113" cy="900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70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activities are individually directed and it is possible that: all agents succeed relative to this outcome.</a:t>
            </a:r>
            <a:endParaRPr lang="en-US" i="0" u="sng" dirty="0" smtClean="0"/>
          </a:p>
        </p:txBody>
      </p:sp>
      <p:sp>
        <p:nvSpPr>
          <p:cNvPr id="7" name="Rectangle 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agents’ activities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</p:spTree>
    <p:extLst>
      <p:ext uri="{BB962C8B-B14F-4D97-AF65-F5344CB8AC3E}">
        <p14:creationId xmlns:p14="http://schemas.microsoft.com/office/powerpoint/2010/main" val="2529603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activities are individually directed and it is possible that: all agents succeed relative to this outcome.</a:t>
            </a:r>
            <a:endParaRPr lang="en-US" i="0" u="sng" dirty="0" smtClean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331790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Each agent expects each of the other agents to perform activities directed to the </a:t>
            </a:r>
            <a:r>
              <a:rPr lang="en-GB" i="0" dirty="0" smtClean="0"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</a:t>
            </a:r>
            <a:r>
              <a:rPr lang="en-GB" i="0" dirty="0">
                <a:cs typeface="Arial" charset="0"/>
              </a:rPr>
              <a:t>agent expects the goal to occur as a common effect 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agents’ activities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</p:spTree>
    <p:extLst>
      <p:ext uri="{BB962C8B-B14F-4D97-AF65-F5344CB8AC3E}">
        <p14:creationId xmlns:p14="http://schemas.microsoft.com/office/powerpoint/2010/main" val="1703873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6119026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84380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challenge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chemeClr val="accent3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</a:t>
            </a:r>
            <a:r>
              <a:rPr lang="en-GB" i="0" dirty="0" smtClean="0">
                <a:solidFill>
                  <a:schemeClr val="accent3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</a:t>
            </a:r>
            <a:r>
              <a:rPr lang="en-GB" i="0" dirty="0" smtClean="0">
                <a:solidFill>
                  <a:schemeClr val="accent3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</a:t>
            </a:r>
            <a:endParaRPr lang="en-GB" dirty="0">
              <a:solidFill>
                <a:schemeClr val="accent3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27281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48376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challenge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411760" y="2060848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75856" y="3356992"/>
            <a:ext cx="576064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existence of abilities to engage in joint action partially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051720" y="4459759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question 1</a:t>
            </a:r>
            <a:endParaRPr lang="en-US" sz="9900" i="0" dirty="0" smtClean="0">
              <a:solidFill>
                <a:schemeClr val="tx1"/>
              </a:solidFill>
              <a:effectLst>
                <a:glow rad="127000">
                  <a:schemeClr val="accent3"/>
                </a:glow>
              </a:effectLst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19672" y="5806425"/>
            <a:ext cx="7200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theory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of mind cognition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does joint action require?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97149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activities are individually directed and it is possible that: all agents succeed relative to this outcome.</a:t>
            </a:r>
            <a:endParaRPr lang="en-US" i="0" u="sng" dirty="0" smtClean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331790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Each agent expects each of the other agents to perform activities directed to the </a:t>
            </a:r>
            <a:r>
              <a:rPr lang="en-GB" i="0" dirty="0" smtClean="0"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cs typeface="Arial" charset="0"/>
              </a:rPr>
              <a:t>Each </a:t>
            </a:r>
            <a:r>
              <a:rPr lang="en-GB" i="0" dirty="0">
                <a:cs typeface="Arial" charset="0"/>
              </a:rPr>
              <a:t>agent expects the goal to occur as a common effect 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agents’ activities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</p:spTree>
    <p:extLst>
      <p:ext uri="{BB962C8B-B14F-4D97-AF65-F5344CB8AC3E}">
        <p14:creationId xmlns:p14="http://schemas.microsoft.com/office/powerpoint/2010/main" val="16701194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_AA_372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6930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-108520" y="-27384"/>
            <a:ext cx="8784976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</a:rPr>
              <a:t>joint action &amp;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-460549" y="3611192"/>
            <a:ext cx="9281021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</a:rPr>
              <a:t>others’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219971" y="4403280"/>
            <a:ext cx="4744517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</a:rPr>
              <a:t>minds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-108520" y="836712"/>
            <a:ext cx="9281021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bg1">
                      <a:alpha val="85000"/>
                    </a:schemeClr>
                  </a:glow>
                </a:effectLst>
              </a:rPr>
              <a:t>knowing</a:t>
            </a:r>
          </a:p>
        </p:txBody>
      </p:sp>
    </p:spTree>
    <p:extLst>
      <p:ext uri="{BB962C8B-B14F-4D97-AF65-F5344CB8AC3E}">
        <p14:creationId xmlns:p14="http://schemas.microsoft.com/office/powerpoint/2010/main" val="2795585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764706"/>
            <a:ext cx="2808312" cy="2110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5" y="764704"/>
            <a:ext cx="2941489" cy="208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9" y="2852938"/>
            <a:ext cx="3982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smtClean="0"/>
              <a:t>Hare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(2004)</a:t>
            </a:r>
            <a:endParaRPr lang="en-US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1595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failed reach</a:t>
            </a:r>
            <a:endParaRPr lang="en-US" i="0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260648"/>
            <a:ext cx="838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point</a:t>
            </a:r>
            <a:endParaRPr lang="en-US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292081" y="4509120"/>
            <a:ext cx="792088" cy="576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08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5" name="Text Box 7"/>
          <p:cNvSpPr txBox="1">
            <a:spLocks noChangeArrowheads="1"/>
          </p:cNvSpPr>
          <p:nvPr/>
        </p:nvSpPr>
        <p:spPr bwMode="auto">
          <a:xfrm>
            <a:off x="2628900" y="3214690"/>
            <a:ext cx="393710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i="0"/>
              <a:t>The problem of opaque means</a:t>
            </a:r>
          </a:p>
        </p:txBody>
      </p:sp>
    </p:spTree>
    <p:extLst>
      <p:ext uri="{BB962C8B-B14F-4D97-AF65-F5344CB8AC3E}">
        <p14:creationId xmlns:p14="http://schemas.microsoft.com/office/powerpoint/2010/main" val="4136838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5" name="Text Box 7"/>
          <p:cNvSpPr txBox="1">
            <a:spLocks noChangeArrowheads="1"/>
          </p:cNvSpPr>
          <p:nvPr/>
        </p:nvSpPr>
        <p:spPr bwMode="auto">
          <a:xfrm>
            <a:off x="2851016" y="3214690"/>
            <a:ext cx="34419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i="0" dirty="0"/>
              <a:t>The problem of </a:t>
            </a:r>
            <a:r>
              <a:rPr lang="en-GB" i="0" dirty="0" smtClean="0"/>
              <a:t>false belief</a:t>
            </a:r>
            <a:endParaRPr lang="en-GB" i="0" dirty="0"/>
          </a:p>
        </p:txBody>
      </p:sp>
    </p:spTree>
    <p:extLst>
      <p:ext uri="{BB962C8B-B14F-4D97-AF65-F5344CB8AC3E}">
        <p14:creationId xmlns:p14="http://schemas.microsoft.com/office/powerpoint/2010/main" val="3815201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9" name="Text Box 3"/>
          <p:cNvSpPr txBox="1">
            <a:spLocks noChangeArrowheads="1"/>
          </p:cNvSpPr>
          <p:nvPr/>
        </p:nvSpPr>
        <p:spPr bwMode="auto">
          <a:xfrm>
            <a:off x="600075" y="338140"/>
            <a:ext cx="36718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i="0"/>
              <a:t>your-goal-is-my-goal</a:t>
            </a:r>
          </a:p>
        </p:txBody>
      </p:sp>
    </p:spTree>
    <p:extLst>
      <p:ext uri="{BB962C8B-B14F-4D97-AF65-F5344CB8AC3E}">
        <p14:creationId xmlns:p14="http://schemas.microsoft.com/office/powerpoint/2010/main" val="1575369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Text Box 2"/>
          <p:cNvSpPr txBox="1">
            <a:spLocks noChangeArrowheads="1"/>
          </p:cNvSpPr>
          <p:nvPr/>
        </p:nvSpPr>
        <p:spPr bwMode="auto">
          <a:xfrm>
            <a:off x="600075" y="981075"/>
            <a:ext cx="3671888" cy="4662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i="0" dirty="0"/>
              <a:t>1. We are about to engage in some joint </a:t>
            </a:r>
            <a:r>
              <a:rPr lang="en-GB" i="0" dirty="0" smtClean="0"/>
              <a:t>action* </a:t>
            </a:r>
            <a:r>
              <a:rPr lang="en-GB" i="0" dirty="0"/>
              <a:t>or other</a:t>
            </a:r>
          </a:p>
          <a:p>
            <a:pPr>
              <a:spcBef>
                <a:spcPct val="50000"/>
              </a:spcBef>
            </a:pPr>
            <a:r>
              <a:rPr lang="en-GB" i="0" dirty="0"/>
              <a:t>2. </a:t>
            </a:r>
            <a:r>
              <a:rPr lang="en-GB" i="0" dirty="0" smtClean="0"/>
              <a:t>I am not about to change my goal.</a:t>
            </a:r>
            <a:endParaRPr lang="en-GB" i="0" dirty="0"/>
          </a:p>
          <a:p>
            <a:pPr>
              <a:spcBef>
                <a:spcPct val="50000"/>
              </a:spcBef>
            </a:pPr>
            <a:r>
              <a:rPr lang="en-GB" i="0" dirty="0" smtClean="0"/>
              <a:t>Therefore</a:t>
            </a:r>
            <a:r>
              <a:rPr lang="en-GB" i="0" dirty="0"/>
              <a:t>:</a:t>
            </a:r>
          </a:p>
          <a:p>
            <a:pPr>
              <a:spcBef>
                <a:spcPct val="50000"/>
              </a:spcBef>
            </a:pPr>
            <a:r>
              <a:rPr lang="en-GB" i="0" dirty="0" smtClean="0"/>
              <a:t>3. Your actions also will be directed to this goal.</a:t>
            </a:r>
          </a:p>
          <a:p>
            <a:pPr>
              <a:spcBef>
                <a:spcPct val="50000"/>
              </a:spcBef>
            </a:pPr>
            <a:endParaRPr lang="en-GB" i="0" dirty="0"/>
          </a:p>
          <a:p>
            <a:pPr>
              <a:spcBef>
                <a:spcPct val="50000"/>
              </a:spcBef>
            </a:pPr>
            <a:r>
              <a:rPr lang="en-GB" i="0" dirty="0" smtClean="0"/>
              <a:t>[*in at least the minimal sense associated with distributive goals]</a:t>
            </a:r>
            <a:endParaRPr lang="en-GB" i="0" dirty="0"/>
          </a:p>
        </p:txBody>
      </p:sp>
      <p:sp>
        <p:nvSpPr>
          <p:cNvPr id="854019" name="Text Box 3"/>
          <p:cNvSpPr txBox="1">
            <a:spLocks noChangeArrowheads="1"/>
          </p:cNvSpPr>
          <p:nvPr/>
        </p:nvSpPr>
        <p:spPr bwMode="auto">
          <a:xfrm>
            <a:off x="600075" y="338140"/>
            <a:ext cx="36718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 i="0"/>
              <a:t>your-goal-is-my-goal</a:t>
            </a:r>
          </a:p>
        </p:txBody>
      </p:sp>
    </p:spTree>
    <p:extLst>
      <p:ext uri="{BB962C8B-B14F-4D97-AF65-F5344CB8AC3E}">
        <p14:creationId xmlns:p14="http://schemas.microsoft.com/office/powerpoint/2010/main" val="1589524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764706"/>
            <a:ext cx="2808312" cy="2110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5" y="764704"/>
            <a:ext cx="2941489" cy="208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9" y="2852938"/>
            <a:ext cx="3982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smtClean="0"/>
              <a:t>Hare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(2004)</a:t>
            </a:r>
            <a:endParaRPr lang="en-US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1595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failed reach</a:t>
            </a:r>
            <a:endParaRPr lang="en-US" i="0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260648"/>
            <a:ext cx="838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point</a:t>
            </a:r>
            <a:endParaRPr lang="en-US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292081" y="4509120"/>
            <a:ext cx="792088" cy="576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080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764706"/>
            <a:ext cx="2808312" cy="2110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5" y="764704"/>
            <a:ext cx="2941489" cy="208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9" y="2852938"/>
            <a:ext cx="3982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smtClean="0"/>
              <a:t>Hare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(2004)</a:t>
            </a:r>
            <a:endParaRPr lang="en-US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1595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failed reach</a:t>
            </a:r>
            <a:endParaRPr lang="en-US" i="0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260648"/>
            <a:ext cx="838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point</a:t>
            </a:r>
            <a:endParaRPr lang="en-US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292081" y="4509120"/>
            <a:ext cx="792088" cy="576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5" y="3732128"/>
            <a:ext cx="806489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“to </a:t>
            </a:r>
            <a:r>
              <a:rPr lang="en-US" i="0" dirty="0"/>
              <a:t>understand pointing, the subject needs to understand more than the individual goal-directed </a:t>
            </a:r>
            <a:r>
              <a:rPr lang="en-US" i="0" dirty="0" err="1"/>
              <a:t>behaviour</a:t>
            </a:r>
            <a:r>
              <a:rPr lang="en-US" i="0" dirty="0"/>
              <a:t>. She needs to understand </a:t>
            </a:r>
            <a:r>
              <a:rPr lang="en-US" i="0" dirty="0" smtClean="0"/>
              <a:t>that ... </a:t>
            </a:r>
            <a:r>
              <a:rPr lang="en-US" i="0" dirty="0"/>
              <a:t>the other attempts to communicate to her </a:t>
            </a:r>
            <a:r>
              <a:rPr lang="en-US" i="0" dirty="0" smtClean="0"/>
              <a:t>...  </a:t>
            </a:r>
            <a:r>
              <a:rPr lang="en-US" i="0" dirty="0"/>
              <a:t>and </a:t>
            </a:r>
            <a:r>
              <a:rPr lang="en-US" i="0" dirty="0" smtClean="0"/>
              <a:t>... the </a:t>
            </a:r>
            <a:r>
              <a:rPr lang="en-US" i="0" dirty="0"/>
              <a:t>communicative intention behind the </a:t>
            </a:r>
            <a:r>
              <a:rPr lang="en-US" i="0" dirty="0" smtClean="0"/>
              <a:t>gesture” 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Tomsello</a:t>
            </a:r>
            <a:r>
              <a:rPr lang="en-US" i="0" dirty="0" smtClean="0"/>
              <a:t> 2007)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744503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SC_AA_0666cutout.JPG"/>
          <p:cNvPicPr>
            <a:picLocks noChangeAspect="1"/>
          </p:cNvPicPr>
          <p:nvPr/>
        </p:nvPicPr>
        <p:blipFill rotWithShape="1">
          <a:blip r:embed="rId3" cstate="screen">
            <a:grayscl/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84380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20000"/>
                    </a:schemeClr>
                  </a:glow>
                </a:effectLst>
              </a:rPr>
              <a:t>challenge</a:t>
            </a:r>
            <a:endParaRPr lang="en-US" sz="9900" i="0" dirty="0" smtClean="0">
              <a:solidFill>
                <a:schemeClr val="tx1"/>
              </a:solidFill>
              <a:effectLst>
                <a:glow rad="127000">
                  <a:schemeClr val="accent3">
                    <a:alpha val="20000"/>
                  </a:schemeClr>
                </a:glow>
              </a:effectLst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</a:t>
            </a: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theory of mind cognition</a:t>
            </a: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4" y="3577872"/>
            <a:ext cx="1651000" cy="1902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99793" y="3501008"/>
            <a:ext cx="1800200" cy="1979148"/>
          </a:xfrm>
          <a:prstGeom prst="rect">
            <a:avLst/>
          </a:prstGeom>
        </p:spPr>
      </p:pic>
      <p:pic>
        <p:nvPicPr>
          <p:cNvPr id="8" name="Picture 7" descr="tomasello_cutout.gif"/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698" y="902330"/>
            <a:ext cx="1840634" cy="2088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6084168" y="907126"/>
            <a:ext cx="1944216" cy="18664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7545" y="5301208"/>
            <a:ext cx="455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perception, action, and cognition are grounded in social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interaction”</a:t>
            </a:r>
          </a:p>
          <a:p>
            <a:pPr algn="r"/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Sebanz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Knoblich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2008)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pic>
        <p:nvPicPr>
          <p:cNvPr id="14" name="Picture 13" descr="moll.jpg"/>
          <p:cNvPicPr>
            <a:picLocks noChangeAspect="1"/>
          </p:cNvPicPr>
          <p:nvPr/>
        </p:nvPicPr>
        <p:blipFill rotWithShape="1"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3779913" y="908721"/>
            <a:ext cx="1920001" cy="183206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285172" y="2558514"/>
            <a:ext cx="455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“the unique aspects of human cognition ... were driven by, or even constituted by, social co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-operation”</a:t>
            </a:r>
          </a:p>
          <a:p>
            <a:pPr algn="r"/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(Moll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2007)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3857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1735473" y="4764305"/>
            <a:ext cx="3096344" cy="504056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764706"/>
            <a:ext cx="2808312" cy="2110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5" y="764704"/>
            <a:ext cx="2941489" cy="208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9" y="2852938"/>
            <a:ext cx="3982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0" dirty="0" smtClean="0"/>
              <a:t>Hare &amp; </a:t>
            </a:r>
            <a:r>
              <a:rPr lang="en-US" i="0" dirty="0" err="1" smtClean="0"/>
              <a:t>Tomasello</a:t>
            </a:r>
            <a:r>
              <a:rPr lang="en-US" i="0" dirty="0" smtClean="0"/>
              <a:t> (2004)</a:t>
            </a:r>
            <a:endParaRPr lang="en-US" i="0" dirty="0"/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15953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failed reach</a:t>
            </a:r>
            <a:endParaRPr lang="en-US" i="0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260648"/>
            <a:ext cx="838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point</a:t>
            </a:r>
            <a:endParaRPr lang="en-US" i="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292081" y="4509120"/>
            <a:ext cx="792088" cy="576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5" y="3732128"/>
            <a:ext cx="806489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/>
              <a:t>“to </a:t>
            </a:r>
            <a:r>
              <a:rPr lang="en-US" i="0" dirty="0"/>
              <a:t>understand pointing, the subject needs to understand more than the individual goal-directed </a:t>
            </a:r>
            <a:r>
              <a:rPr lang="en-US" i="0" dirty="0" err="1"/>
              <a:t>behaviour</a:t>
            </a:r>
            <a:r>
              <a:rPr lang="en-US" i="0" dirty="0"/>
              <a:t>. She needs to understand </a:t>
            </a:r>
            <a:r>
              <a:rPr lang="en-US" i="0" dirty="0" smtClean="0"/>
              <a:t>that ... </a:t>
            </a:r>
            <a:r>
              <a:rPr lang="en-US" i="0" dirty="0"/>
              <a:t>the other attempts to communicate to her </a:t>
            </a:r>
            <a:r>
              <a:rPr lang="en-US" i="0" dirty="0" smtClean="0"/>
              <a:t>...  </a:t>
            </a:r>
            <a:r>
              <a:rPr lang="en-US" i="0" dirty="0"/>
              <a:t>and </a:t>
            </a:r>
            <a:r>
              <a:rPr lang="en-US" i="0" dirty="0" smtClean="0"/>
              <a:t>... the </a:t>
            </a:r>
            <a:r>
              <a:rPr lang="en-US" i="0" dirty="0">
                <a:solidFill>
                  <a:srgbClr val="000000"/>
                </a:solidFill>
              </a:rPr>
              <a:t>communicative intention</a:t>
            </a:r>
            <a:r>
              <a:rPr lang="en-US" i="0" dirty="0"/>
              <a:t> behind the </a:t>
            </a:r>
            <a:r>
              <a:rPr lang="en-US" i="0" dirty="0" smtClean="0"/>
              <a:t>gesture” </a:t>
            </a:r>
          </a:p>
          <a:p>
            <a:pPr algn="r"/>
            <a:r>
              <a:rPr lang="en-US" i="0" dirty="0" smtClean="0"/>
              <a:t>(Moll &amp; </a:t>
            </a:r>
            <a:r>
              <a:rPr lang="en-US" i="0" dirty="0" err="1" smtClean="0"/>
              <a:t>Tomsello</a:t>
            </a:r>
            <a:r>
              <a:rPr lang="en-US" i="0" dirty="0" smtClean="0"/>
              <a:t> 2007)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536637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5" y="1110806"/>
            <a:ext cx="80648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err="1" smtClean="0"/>
              <a:t>Csibra’s</a:t>
            </a:r>
            <a:r>
              <a:rPr lang="en-US" i="0" dirty="0" smtClean="0"/>
              <a:t> ‘two stances’:</a:t>
            </a:r>
          </a:p>
          <a:p>
            <a:endParaRPr lang="en-US" i="0" dirty="0"/>
          </a:p>
          <a:p>
            <a:r>
              <a:rPr lang="en-US" i="0" dirty="0" smtClean="0"/>
              <a:t>Teleological </a:t>
            </a:r>
            <a:r>
              <a:rPr lang="en-US" i="0" dirty="0"/>
              <a:t>and referential action interpretation </a:t>
            </a:r>
            <a:r>
              <a:rPr lang="en-US" i="0" dirty="0" smtClean="0"/>
              <a:t>‘rely </a:t>
            </a:r>
            <a:r>
              <a:rPr lang="en-US" i="0" dirty="0"/>
              <a:t>on different kinds of action </a:t>
            </a:r>
            <a:r>
              <a:rPr lang="en-US" i="0" dirty="0" smtClean="0"/>
              <a:t>understanding’</a:t>
            </a:r>
          </a:p>
          <a:p>
            <a:endParaRPr lang="en-US" i="0" dirty="0"/>
          </a:p>
          <a:p>
            <a:r>
              <a:rPr lang="en-US" i="0" dirty="0" smtClean="0"/>
              <a:t>These </a:t>
            </a:r>
            <a:r>
              <a:rPr lang="en-US" i="0" dirty="0"/>
              <a:t>are initially two distinct </a:t>
            </a:r>
            <a:r>
              <a:rPr lang="en-US" i="0" dirty="0" smtClean="0"/>
              <a:t>‘action </a:t>
            </a:r>
            <a:r>
              <a:rPr lang="en-US" i="0" dirty="0"/>
              <a:t>interpretation </a:t>
            </a:r>
            <a:r>
              <a:rPr lang="en-US" i="0" dirty="0" smtClean="0"/>
              <a:t>systems’ and they </a:t>
            </a:r>
            <a:r>
              <a:rPr lang="en-US" i="0" dirty="0"/>
              <a:t>come together later in </a:t>
            </a:r>
            <a:r>
              <a:rPr lang="en-US" i="0" dirty="0" smtClean="0"/>
              <a:t>development</a:t>
            </a:r>
          </a:p>
          <a:p>
            <a:endParaRPr lang="en-US" i="0" dirty="0"/>
          </a:p>
          <a:p>
            <a:pPr algn="r"/>
            <a:r>
              <a:rPr lang="en-US" i="0" dirty="0" err="1" smtClean="0"/>
              <a:t>Csibra</a:t>
            </a:r>
            <a:r>
              <a:rPr lang="en-US" i="0" dirty="0" smtClean="0"/>
              <a:t> (2003, p. 456) 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906261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51521" y="836714"/>
            <a:ext cx="2448272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 (ability to share goals)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83569" y="2227513"/>
            <a:ext cx="3107829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scene3d>
            <a:camera prst="orthographicFront">
              <a:rot lat="0" lon="0" rev="6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understanding communicative intent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88108" y="3595664"/>
            <a:ext cx="3107829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communication by language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 rot="60000">
            <a:off x="816100" y="4963817"/>
            <a:ext cx="3107829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full-blown theory of mind cognition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>
            <a:off x="1475656" y="1606153"/>
            <a:ext cx="720080" cy="621358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483768" y="2996954"/>
            <a:ext cx="0" cy="598711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411760" y="4365106"/>
            <a:ext cx="0" cy="598711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  <p:cxnSp>
        <p:nvCxnSpPr>
          <p:cNvPr id="10" name="Straight Arrow Connector 9"/>
          <p:cNvCxnSpPr>
            <a:stCxn id="14" idx="2"/>
          </p:cNvCxnSpPr>
          <p:nvPr/>
        </p:nvCxnSpPr>
        <p:spPr bwMode="auto">
          <a:xfrm flipH="1">
            <a:off x="2627785" y="2635751"/>
            <a:ext cx="2958071" cy="959912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  <p:cxnSp>
        <p:nvCxnSpPr>
          <p:cNvPr id="13" name="Straight Arrow Connector 12"/>
          <p:cNvCxnSpPr>
            <a:stCxn id="16" idx="2"/>
          </p:cNvCxnSpPr>
          <p:nvPr/>
        </p:nvCxnSpPr>
        <p:spPr bwMode="auto">
          <a:xfrm flipH="1">
            <a:off x="2627785" y="4435951"/>
            <a:ext cx="2742047" cy="527864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4499993" y="2204866"/>
            <a:ext cx="2171725" cy="430887"/>
          </a:xfrm>
          <a:prstGeom prst="rect">
            <a:avLst/>
          </a:prstGeom>
          <a:noFill/>
          <a:ln w="3175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solidFill>
                  <a:schemeClr val="bg1">
                    <a:lumMod val="7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other stuff</a:t>
            </a:r>
            <a:endParaRPr lang="en-GB" i="0" dirty="0">
              <a:solidFill>
                <a:schemeClr val="bg1">
                  <a:lumMod val="7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4283969" y="4005066"/>
            <a:ext cx="2171725" cy="430887"/>
          </a:xfrm>
          <a:prstGeom prst="rect">
            <a:avLst/>
          </a:prstGeom>
          <a:noFill/>
          <a:ln w="3175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solidFill>
                  <a:schemeClr val="bg1">
                    <a:lumMod val="7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other stuff</a:t>
            </a:r>
            <a:endParaRPr lang="en-GB" i="0" dirty="0">
              <a:solidFill>
                <a:schemeClr val="bg1">
                  <a:lumMod val="7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627784" y="692698"/>
            <a:ext cx="3024336" cy="769441"/>
          </a:xfrm>
          <a:prstGeom prst="rect">
            <a:avLst/>
          </a:prstGeom>
          <a:noFill/>
          <a:ln w="3175" cmpd="sng">
            <a:solidFill>
              <a:srgbClr val="FFFFFF"/>
            </a:solidFill>
            <a:miter lim="800000"/>
            <a:headEnd/>
            <a:tailEnd/>
          </a:ln>
          <a:effectLst>
            <a:glow rad="203200">
              <a:schemeClr val="bg1">
                <a:lumMod val="65000"/>
                <a:alpha val="34000"/>
              </a:schemeClr>
            </a:glow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minimal theory of </a:t>
            </a:r>
            <a:b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</a:b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 cognition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 bwMode="auto">
          <a:xfrm flipH="1">
            <a:off x="2771800" y="1462139"/>
            <a:ext cx="1368152" cy="742727"/>
          </a:xfrm>
          <a:prstGeom prst="straightConnector1">
            <a:avLst/>
          </a:prstGeom>
          <a:solidFill>
            <a:srgbClr val="00B8FF"/>
          </a:solidFill>
          <a:ln w="31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>
            <a:glow rad="101600">
              <a:schemeClr val="bg1">
                <a:lumMod val="65000"/>
                <a:alpha val="34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37520331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18958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-252536" y="3933056"/>
            <a:ext cx="7128792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appendix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43609" y="5185569"/>
            <a:ext cx="763284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could infants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, chimps and scrub-jays represent that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would enable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them, within limits, to track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others</a:t>
            </a: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’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perceptions, knowledge, beliefs and other propositional attitudes?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941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043608" y="980728"/>
            <a:ext cx="7632848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b="1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Intentional relation</a:t>
            </a:r>
          </a:p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e.g. She is interested in that chocolate</a:t>
            </a:r>
          </a:p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e.g. She is smiling at me</a:t>
            </a:r>
          </a:p>
          <a:p>
            <a:pPr eaLnBrk="1" hangingPunct="1"/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  <a:p>
            <a:pPr eaLnBrk="1" hangingPunct="1"/>
            <a:r>
              <a:rPr lang="en-GB" b="1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Propositional attitude</a:t>
            </a:r>
          </a:p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e.g.  She believes that the chocolate is in that cupboard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3778771" y="4968875"/>
            <a:ext cx="2087562" cy="1957388"/>
            <a:chOff x="2971" y="1117"/>
            <a:chExt cx="1225" cy="1149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2">
              <a:lum bright="-18000" contrast="48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37" t="37593" r="21402" b="18729"/>
            <a:stretch>
              <a:fillRect/>
            </a:stretch>
          </p:blipFill>
          <p:spPr bwMode="auto">
            <a:xfrm>
              <a:off x="2971" y="1117"/>
              <a:ext cx="1225" cy="1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3651" y="1172"/>
              <a:ext cx="544" cy="2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>
            <a:lum bright="-12000" contrast="48000"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37" b="97368" l="2143" r="92143">
                        <a14:foregroundMark x1="20000" y1="14211" x2="43571" y2="6316"/>
                        <a14:foregroundMark x1="63571" y1="12632" x2="74286" y2="35263"/>
                        <a14:foregroundMark x1="15714" y1="16316" x2="30714" y2="6316"/>
                        <a14:foregroundMark x1="56429" y1="7895" x2="71429" y2="18421"/>
                        <a14:foregroundMark x1="73571" y1="22105" x2="75714" y2="30000"/>
                        <a14:foregroundMark x1="37143" y1="4737" x2="52143" y2="5789"/>
                        <a14:foregroundMark x1="7857" y1="93158" x2="89286" y2="94211"/>
                        <a14:foregroundMark x1="65000" y1="77368" x2="93571" y2="91053"/>
                        <a14:foregroundMark x1="69286" y1="75789" x2="92857" y2="78947"/>
                        <a14:foregroundMark x1="12857" y1="65263" x2="2857" y2="71579"/>
                        <a14:foregroundMark x1="6429" y1="72105" x2="27857" y2="88421"/>
                        <a14:foregroundMark x1="9286" y1="97368" x2="88571" y2="9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7"/>
          <a:stretch>
            <a:fillRect/>
          </a:stretch>
        </p:blipFill>
        <p:spPr bwMode="auto">
          <a:xfrm>
            <a:off x="6732241" y="5010152"/>
            <a:ext cx="1373187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>
            <a:lum bright="-12000" contrast="42000"/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0" b="94000" l="0" r="94000">
                        <a14:foregroundMark x1="88667" y1="6500" x2="58000" y2="24500"/>
                        <a14:foregroundMark x1="34667" y1="2000" x2="86000" y2="8500"/>
                        <a14:foregroundMark x1="94000" y1="18000" x2="88667" y2="37000"/>
                        <a14:foregroundMark x1="7333" y1="71000" x2="36000" y2="80500"/>
                        <a14:foregroundMark x1="10667" y1="85500" x2="42667" y2="87500"/>
                        <a14:foregroundMark x1="7333" y1="92500" x2="36000" y2="94000"/>
                        <a14:foregroundMark x1="88000" y1="42000" x2="88000" y2="42000"/>
                        <a14:backgroundMark x1="96667" y1="24000" x2="96667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"/>
          <a:stretch>
            <a:fillRect/>
          </a:stretch>
        </p:blipFill>
        <p:spPr bwMode="auto">
          <a:xfrm flipH="1">
            <a:off x="7781924" y="5157192"/>
            <a:ext cx="136207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>
            <a:lum bright="-12000" contrast="36000"/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37" b="95051" l="1262" r="98317">
                        <a14:foregroundMark x1="20337" y1="57368" x2="22861" y2="19123"/>
                        <a14:foregroundMark x1="24965" y1="16198" x2="50210" y2="4949"/>
                        <a14:foregroundMark x1="77840" y1="30146" x2="69705" y2="64679"/>
                        <a14:foregroundMark x1="71388" y1="29246" x2="81907" y2="40832"/>
                        <a14:foregroundMark x1="79944" y1="26547" x2="79523" y2="50619"/>
                        <a14:foregroundMark x1="57644" y1="40720" x2="57644" y2="40720"/>
                        <a14:foregroundMark x1="36185" y1="41620" x2="36185" y2="41620"/>
                        <a14:foregroundMark x1="34642" y1="42295" x2="37447" y2="42520"/>
                        <a14:foregroundMark x1="15568" y1="41845" x2="16550" y2="49831"/>
                        <a14:foregroundMark x1="16550" y1="60630" x2="28050" y2="65692"/>
                        <a14:foregroundMark x1="15007" y1="61417" x2="21459" y2="65579"/>
                        <a14:foregroundMark x1="63394" y1="6637" x2="69285" y2="12598"/>
                        <a14:foregroundMark x1="86536" y1="81215" x2="98457" y2="85489"/>
                        <a14:foregroundMark x1="97616" y1="94151" x2="3647" y2="95051"/>
                        <a14:foregroundMark x1="1262" y1="80877" x2="14306" y2="79640"/>
                        <a14:foregroundMark x1="13043" y1="81890" x2="5189" y2="93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34" y="4871142"/>
            <a:ext cx="171291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4932040" y="4869160"/>
            <a:ext cx="864096" cy="2880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4457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710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18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8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5061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8134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45064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5117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5119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0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1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2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3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4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5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6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118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5065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5104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5106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7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8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1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2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3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4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5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6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105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5066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5092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5094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5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6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7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8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9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0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1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2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3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093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5067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5079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5081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2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3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4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5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6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7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8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45089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0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1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080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5068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5069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5071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2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3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4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5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6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7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8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070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5062" name="Rectangle 70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1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6085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9158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46088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6141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6143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4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5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6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7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8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9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50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142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6089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6128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6130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1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2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3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4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6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7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8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9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0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129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6090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6116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6118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9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0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1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2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3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4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5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6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7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117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6091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6103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6105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6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7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8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9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0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1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2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46113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4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5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104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6092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6093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6095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096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097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098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099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0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1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2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094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6086" name="Rectangle 70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299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017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7113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018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47115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7168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7170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1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2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3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4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5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6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7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169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7116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7155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7157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8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9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0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1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2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3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4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5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6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7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156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7117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7143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7145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6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7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8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9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0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1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2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3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4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144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7118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7130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7132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3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4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5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6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7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8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9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47140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1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2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131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7119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7120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7122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3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4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5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6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7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8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9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121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31664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47032</TotalTime>
  <Words>5944</Words>
  <Application>Microsoft Macintosh PowerPoint</Application>
  <PresentationFormat>On-screen Show (4:3)</PresentationFormat>
  <Paragraphs>934</Paragraphs>
  <Slides>124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1644</cp:revision>
  <cp:lastPrinted>2011-06-06T00:11:55Z</cp:lastPrinted>
  <dcterms:created xsi:type="dcterms:W3CDTF">2010-11-22T10:27:15Z</dcterms:created>
  <dcterms:modified xsi:type="dcterms:W3CDTF">2011-09-21T19:45:51Z</dcterms:modified>
  <cp:category/>
</cp:coreProperties>
</file>